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8" r:id="rId5"/>
    <p:sldId id="265" r:id="rId6"/>
    <p:sldId id="266" r:id="rId7"/>
    <p:sldId id="267" r:id="rId8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A1275F-69B0-4B57-BC65-3B7F35F87F8C}">
          <p14:sldIdLst>
            <p14:sldId id="257"/>
            <p14:sldId id="258"/>
            <p14:sldId id="259"/>
            <p14:sldId id="268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73"/>
    <a:srgbClr val="FC8732"/>
    <a:srgbClr val="F7941D"/>
    <a:srgbClr val="C2EBB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5F346E-6F0D-4093-AD97-951C68F3C6E1}" v="2" dt="2021-11-19T10:57:19.213"/>
    <p1510:client id="{3FFBEF4D-A7E7-4910-9655-182EDAD5995F}" v="1763" dt="2021-11-20T11:20:05.892"/>
    <p1510:client id="{4D0624F6-B6A9-4ED5-9297-CB48147FC520}" v="161" dt="2021-11-20T17:22:55.004"/>
    <p1510:client id="{7AD9B838-F4CA-409E-B6CE-6B1428E14E26}" v="155" dt="2021-11-21T16:15:09.086"/>
    <p1510:client id="{80573417-34A0-4790-A2F6-43D8F20ADF4C}" v="175" dt="2021-11-19T07:43:43.910"/>
    <p1510:client id="{B3085962-429E-4F3B-A693-052D9BC949ED}" v="1" dt="2021-11-21T16:17:15.543"/>
    <p1510:client id="{BB9A3C5F-537A-4E2D-A95A-F948181EB841}" v="372" dt="2021-11-19T08:35:44.597"/>
    <p1510:client id="{CB0D2D2C-257F-4B14-94F9-8E27A1805D95}" v="9" dt="2021-11-19T10:45:33.255"/>
    <p1510:client id="{FF4F200A-142F-4FEE-AB4E-029699CCB37E}" v="8" dt="2021-11-19T08:36:43.0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AE73E7CA-3FF2-47B4-9AF3-5E2D3392DF63}" type="datetimeFigureOut">
              <a:rPr lang="ru-RU" smtClean="0"/>
              <a:t>03.12.2021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E148B782-B0FB-4C96-B256-DACA93FBB0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1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0D9B119A-FE5A-4D5C-B366-3579CB938C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79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1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60BFF76D-C3AA-4675-97C6-F49A291CA7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49263" y="400050"/>
            <a:ext cx="11293475" cy="40116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3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F74FE31-DD35-49CA-87A1-9EF79B5291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9775" y="4049713"/>
            <a:ext cx="4427538" cy="28082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BD7724C1-1E0C-4CD2-89EC-7C3AB0F110B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07088" y="0"/>
            <a:ext cx="6284912" cy="3429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20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DA4BF20D-7DAC-4424-AAAB-258812D883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176463"/>
            <a:ext cx="12192000" cy="2505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75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DBFA9D05-F011-4C17-8BA3-228B9B06406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9775" y="4049713"/>
            <a:ext cx="4427538" cy="28082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4CEEB1C2-DD1E-4349-AAD2-D13BFEA2833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07088" y="0"/>
            <a:ext cx="6284912" cy="3429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39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6B4A6C22-7D36-4E3D-BEF9-E7AC40262C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341938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80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4A490671-EC6B-48F6-BE7B-D13A1F7952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645025" cy="4368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537EBC5A-AE5A-4ED4-84B4-EA31D8624A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54738" y="4368800"/>
            <a:ext cx="4643437" cy="2489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47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0B127EEF-41E2-44BF-8E9E-06217B91E6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19888" y="0"/>
            <a:ext cx="5472112" cy="60531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2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C68FC427-BF66-404A-99FA-3864C319D7E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7088" y="787400"/>
            <a:ext cx="9550400" cy="5283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99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83506EF7-F874-4F2C-975E-A3D47C16E4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882063" cy="5994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79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2729D580-34D5-41E5-AA9D-F3379E6590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32513" y="962025"/>
            <a:ext cx="4933950" cy="49339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B2E2A24F-DCD8-41CD-A7E3-54131BE101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CE31134-B53E-4C9F-BA7F-E46BCFDEF92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5825" y="914400"/>
            <a:ext cx="2643188" cy="36147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11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4D4F748F-0E22-453B-A396-EC7940B79E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09625" y="2201863"/>
            <a:ext cx="3257550" cy="38766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559CC774-053C-48A9-99E5-F61E6E7A66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67225" y="2201863"/>
            <a:ext cx="3257550" cy="38766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BC037D22-1239-4D31-AB83-415EE4C0163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4825" y="2201863"/>
            <a:ext cx="3257550" cy="38766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58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F98930FD-1107-43CF-9DB7-7414B6B268F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42A18457-2E4C-467F-9A15-F6F901DFB7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65400" y="622301"/>
            <a:ext cx="9017001" cy="3189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92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5DAE31F7-B90A-4751-A16A-6FC73550E1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7263" y="0"/>
            <a:ext cx="4718050" cy="36147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932F61CD-2798-4D26-A7B7-105AD8C4986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6957" y="4642757"/>
            <a:ext cx="1248230" cy="1248230"/>
          </a:xfrm>
          <a:custGeom>
            <a:avLst/>
            <a:gdLst>
              <a:gd name="connsiteX0" fmla="*/ 624115 w 1248230"/>
              <a:gd name="connsiteY0" fmla="*/ 0 h 1248230"/>
              <a:gd name="connsiteX1" fmla="*/ 1248230 w 1248230"/>
              <a:gd name="connsiteY1" fmla="*/ 624115 h 1248230"/>
              <a:gd name="connsiteX2" fmla="*/ 624115 w 1248230"/>
              <a:gd name="connsiteY2" fmla="*/ 1248230 h 1248230"/>
              <a:gd name="connsiteX3" fmla="*/ 0 w 1248230"/>
              <a:gd name="connsiteY3" fmla="*/ 624115 h 1248230"/>
              <a:gd name="connsiteX4" fmla="*/ 624115 w 1248230"/>
              <a:gd name="connsiteY4" fmla="*/ 0 h 124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8230" h="1248230">
                <a:moveTo>
                  <a:pt x="624115" y="0"/>
                </a:moveTo>
                <a:cubicBezTo>
                  <a:pt x="968804" y="0"/>
                  <a:pt x="1248230" y="279426"/>
                  <a:pt x="1248230" y="624115"/>
                </a:cubicBezTo>
                <a:cubicBezTo>
                  <a:pt x="1248230" y="968804"/>
                  <a:pt x="968804" y="1248230"/>
                  <a:pt x="624115" y="1248230"/>
                </a:cubicBezTo>
                <a:cubicBezTo>
                  <a:pt x="279426" y="1248230"/>
                  <a:pt x="0" y="968804"/>
                  <a:pt x="0" y="624115"/>
                </a:cubicBezTo>
                <a:cubicBezTo>
                  <a:pt x="0" y="279426"/>
                  <a:pt x="279426" y="0"/>
                  <a:pt x="62411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E8170E2A-E78A-45D7-9DC7-927D7E8BF9C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28331" y="4642757"/>
            <a:ext cx="1248230" cy="1248230"/>
          </a:xfrm>
          <a:custGeom>
            <a:avLst/>
            <a:gdLst>
              <a:gd name="connsiteX0" fmla="*/ 624115 w 1248230"/>
              <a:gd name="connsiteY0" fmla="*/ 0 h 1248230"/>
              <a:gd name="connsiteX1" fmla="*/ 1248230 w 1248230"/>
              <a:gd name="connsiteY1" fmla="*/ 624115 h 1248230"/>
              <a:gd name="connsiteX2" fmla="*/ 624115 w 1248230"/>
              <a:gd name="connsiteY2" fmla="*/ 1248230 h 1248230"/>
              <a:gd name="connsiteX3" fmla="*/ 0 w 1248230"/>
              <a:gd name="connsiteY3" fmla="*/ 624115 h 1248230"/>
              <a:gd name="connsiteX4" fmla="*/ 624115 w 1248230"/>
              <a:gd name="connsiteY4" fmla="*/ 0 h 124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8230" h="1248230">
                <a:moveTo>
                  <a:pt x="624115" y="0"/>
                </a:moveTo>
                <a:cubicBezTo>
                  <a:pt x="968804" y="0"/>
                  <a:pt x="1248230" y="279426"/>
                  <a:pt x="1248230" y="624115"/>
                </a:cubicBezTo>
                <a:cubicBezTo>
                  <a:pt x="1248230" y="968804"/>
                  <a:pt x="968804" y="1248230"/>
                  <a:pt x="624115" y="1248230"/>
                </a:cubicBezTo>
                <a:cubicBezTo>
                  <a:pt x="279426" y="1248230"/>
                  <a:pt x="0" y="968804"/>
                  <a:pt x="0" y="624115"/>
                </a:cubicBezTo>
                <a:cubicBezTo>
                  <a:pt x="0" y="279426"/>
                  <a:pt x="279426" y="0"/>
                  <a:pt x="62411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758B0786-7EBE-44EE-B30A-1D051343ED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39705" y="4642757"/>
            <a:ext cx="1248230" cy="1248230"/>
          </a:xfrm>
          <a:custGeom>
            <a:avLst/>
            <a:gdLst>
              <a:gd name="connsiteX0" fmla="*/ 624115 w 1248230"/>
              <a:gd name="connsiteY0" fmla="*/ 0 h 1248230"/>
              <a:gd name="connsiteX1" fmla="*/ 1248230 w 1248230"/>
              <a:gd name="connsiteY1" fmla="*/ 624115 h 1248230"/>
              <a:gd name="connsiteX2" fmla="*/ 624115 w 1248230"/>
              <a:gd name="connsiteY2" fmla="*/ 1248230 h 1248230"/>
              <a:gd name="connsiteX3" fmla="*/ 0 w 1248230"/>
              <a:gd name="connsiteY3" fmla="*/ 624115 h 1248230"/>
              <a:gd name="connsiteX4" fmla="*/ 624115 w 1248230"/>
              <a:gd name="connsiteY4" fmla="*/ 0 h 124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8230" h="1248230">
                <a:moveTo>
                  <a:pt x="624115" y="0"/>
                </a:moveTo>
                <a:cubicBezTo>
                  <a:pt x="968804" y="0"/>
                  <a:pt x="1248230" y="279426"/>
                  <a:pt x="1248230" y="624115"/>
                </a:cubicBezTo>
                <a:cubicBezTo>
                  <a:pt x="1248230" y="968804"/>
                  <a:pt x="968804" y="1248230"/>
                  <a:pt x="624115" y="1248230"/>
                </a:cubicBezTo>
                <a:cubicBezTo>
                  <a:pt x="279426" y="1248230"/>
                  <a:pt x="0" y="968804"/>
                  <a:pt x="0" y="624115"/>
                </a:cubicBezTo>
                <a:cubicBezTo>
                  <a:pt x="0" y="279426"/>
                  <a:pt x="279426" y="0"/>
                  <a:pt x="62411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70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6BEB34C5-15D5-4D5A-BF1F-243A972415B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33241" y="540723"/>
            <a:ext cx="1398260" cy="1398260"/>
          </a:xfrm>
          <a:custGeom>
            <a:avLst/>
            <a:gdLst>
              <a:gd name="connsiteX0" fmla="*/ 699130 w 1398260"/>
              <a:gd name="connsiteY0" fmla="*/ 0 h 1398260"/>
              <a:gd name="connsiteX1" fmla="*/ 1398260 w 1398260"/>
              <a:gd name="connsiteY1" fmla="*/ 699130 h 1398260"/>
              <a:gd name="connsiteX2" fmla="*/ 699130 w 1398260"/>
              <a:gd name="connsiteY2" fmla="*/ 1398260 h 1398260"/>
              <a:gd name="connsiteX3" fmla="*/ 0 w 1398260"/>
              <a:gd name="connsiteY3" fmla="*/ 699130 h 1398260"/>
              <a:gd name="connsiteX4" fmla="*/ 699130 w 1398260"/>
              <a:gd name="connsiteY4" fmla="*/ 0 h 139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260" h="1398260">
                <a:moveTo>
                  <a:pt x="699130" y="0"/>
                </a:moveTo>
                <a:cubicBezTo>
                  <a:pt x="1085249" y="0"/>
                  <a:pt x="1398260" y="313011"/>
                  <a:pt x="1398260" y="699130"/>
                </a:cubicBezTo>
                <a:cubicBezTo>
                  <a:pt x="1398260" y="1085249"/>
                  <a:pt x="1085249" y="1398260"/>
                  <a:pt x="699130" y="1398260"/>
                </a:cubicBezTo>
                <a:cubicBezTo>
                  <a:pt x="313011" y="1398260"/>
                  <a:pt x="0" y="1085249"/>
                  <a:pt x="0" y="699130"/>
                </a:cubicBezTo>
                <a:cubicBezTo>
                  <a:pt x="0" y="313011"/>
                  <a:pt x="313011" y="0"/>
                  <a:pt x="6991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131C8EB-F883-4FC4-AE51-82BDAA5F453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505230" y="540723"/>
            <a:ext cx="1398260" cy="1398260"/>
          </a:xfrm>
          <a:custGeom>
            <a:avLst/>
            <a:gdLst>
              <a:gd name="connsiteX0" fmla="*/ 699130 w 1398260"/>
              <a:gd name="connsiteY0" fmla="*/ 0 h 1398260"/>
              <a:gd name="connsiteX1" fmla="*/ 1398260 w 1398260"/>
              <a:gd name="connsiteY1" fmla="*/ 699130 h 1398260"/>
              <a:gd name="connsiteX2" fmla="*/ 699130 w 1398260"/>
              <a:gd name="connsiteY2" fmla="*/ 1398260 h 1398260"/>
              <a:gd name="connsiteX3" fmla="*/ 0 w 1398260"/>
              <a:gd name="connsiteY3" fmla="*/ 699130 h 1398260"/>
              <a:gd name="connsiteX4" fmla="*/ 699130 w 1398260"/>
              <a:gd name="connsiteY4" fmla="*/ 0 h 139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260" h="1398260">
                <a:moveTo>
                  <a:pt x="699130" y="0"/>
                </a:moveTo>
                <a:cubicBezTo>
                  <a:pt x="1085249" y="0"/>
                  <a:pt x="1398260" y="313011"/>
                  <a:pt x="1398260" y="699130"/>
                </a:cubicBezTo>
                <a:cubicBezTo>
                  <a:pt x="1398260" y="1085249"/>
                  <a:pt x="1085249" y="1398260"/>
                  <a:pt x="699130" y="1398260"/>
                </a:cubicBezTo>
                <a:cubicBezTo>
                  <a:pt x="313011" y="1398260"/>
                  <a:pt x="0" y="1085249"/>
                  <a:pt x="0" y="699130"/>
                </a:cubicBezTo>
                <a:cubicBezTo>
                  <a:pt x="0" y="313011"/>
                  <a:pt x="313011" y="0"/>
                  <a:pt x="6991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AFA37DAA-DB12-427D-82E1-5C0725AA049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33241" y="3679339"/>
            <a:ext cx="1398260" cy="1398260"/>
          </a:xfrm>
          <a:custGeom>
            <a:avLst/>
            <a:gdLst>
              <a:gd name="connsiteX0" fmla="*/ 699130 w 1398260"/>
              <a:gd name="connsiteY0" fmla="*/ 0 h 1398260"/>
              <a:gd name="connsiteX1" fmla="*/ 1398260 w 1398260"/>
              <a:gd name="connsiteY1" fmla="*/ 699130 h 1398260"/>
              <a:gd name="connsiteX2" fmla="*/ 699130 w 1398260"/>
              <a:gd name="connsiteY2" fmla="*/ 1398260 h 1398260"/>
              <a:gd name="connsiteX3" fmla="*/ 0 w 1398260"/>
              <a:gd name="connsiteY3" fmla="*/ 699130 h 1398260"/>
              <a:gd name="connsiteX4" fmla="*/ 699130 w 1398260"/>
              <a:gd name="connsiteY4" fmla="*/ 0 h 139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260" h="1398260">
                <a:moveTo>
                  <a:pt x="699130" y="0"/>
                </a:moveTo>
                <a:cubicBezTo>
                  <a:pt x="1085249" y="0"/>
                  <a:pt x="1398260" y="313011"/>
                  <a:pt x="1398260" y="699130"/>
                </a:cubicBezTo>
                <a:cubicBezTo>
                  <a:pt x="1398260" y="1085249"/>
                  <a:pt x="1085249" y="1398260"/>
                  <a:pt x="699130" y="1398260"/>
                </a:cubicBezTo>
                <a:cubicBezTo>
                  <a:pt x="313011" y="1398260"/>
                  <a:pt x="0" y="1085249"/>
                  <a:pt x="0" y="699130"/>
                </a:cubicBezTo>
                <a:cubicBezTo>
                  <a:pt x="0" y="313011"/>
                  <a:pt x="313011" y="0"/>
                  <a:pt x="6991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C3E1A78E-D6AF-4914-A673-A88475F56B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05230" y="3679339"/>
            <a:ext cx="1398260" cy="1398260"/>
          </a:xfrm>
          <a:custGeom>
            <a:avLst/>
            <a:gdLst>
              <a:gd name="connsiteX0" fmla="*/ 699130 w 1398260"/>
              <a:gd name="connsiteY0" fmla="*/ 0 h 1398260"/>
              <a:gd name="connsiteX1" fmla="*/ 1398260 w 1398260"/>
              <a:gd name="connsiteY1" fmla="*/ 699130 h 1398260"/>
              <a:gd name="connsiteX2" fmla="*/ 699130 w 1398260"/>
              <a:gd name="connsiteY2" fmla="*/ 1398260 h 1398260"/>
              <a:gd name="connsiteX3" fmla="*/ 0 w 1398260"/>
              <a:gd name="connsiteY3" fmla="*/ 699130 h 1398260"/>
              <a:gd name="connsiteX4" fmla="*/ 699130 w 1398260"/>
              <a:gd name="connsiteY4" fmla="*/ 0 h 139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260" h="1398260">
                <a:moveTo>
                  <a:pt x="699130" y="0"/>
                </a:moveTo>
                <a:cubicBezTo>
                  <a:pt x="1085249" y="0"/>
                  <a:pt x="1398260" y="313011"/>
                  <a:pt x="1398260" y="699130"/>
                </a:cubicBezTo>
                <a:cubicBezTo>
                  <a:pt x="1398260" y="1085249"/>
                  <a:pt x="1085249" y="1398260"/>
                  <a:pt x="699130" y="1398260"/>
                </a:cubicBezTo>
                <a:cubicBezTo>
                  <a:pt x="313011" y="1398260"/>
                  <a:pt x="0" y="1085249"/>
                  <a:pt x="0" y="699130"/>
                </a:cubicBezTo>
                <a:cubicBezTo>
                  <a:pt x="0" y="313011"/>
                  <a:pt x="313011" y="0"/>
                  <a:pt x="6991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22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231A6E91-22FA-43BC-B14B-BBAADFA3EC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88288" y="0"/>
            <a:ext cx="3121025" cy="35417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547C2A3B-DCF8-45FA-840D-DBAADA29923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52513" y="4165600"/>
            <a:ext cx="5043487" cy="2692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211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E21A91DE-5E10-41C4-8605-52B5F62D28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03988" y="0"/>
            <a:ext cx="5688012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522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09CA2015-D1F3-4DF5-A53F-B917A29BEA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61200" y="0"/>
            <a:ext cx="51308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14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FC1CECA6-2524-4CB9-B782-887C9C3311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408238" y="0"/>
            <a:ext cx="3687762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546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32FFD6CC-9910-49BF-BF3D-F9C85F0E8D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1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B8537B3A-AF85-45EF-9BDE-3626D40374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872163" cy="3429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ACEA98CA-2BB0-4304-81BB-26215C4C5F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19838" y="4078288"/>
            <a:ext cx="5872162" cy="27797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925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12A6D93A-869F-4EB0-A950-9D2E0AAAB20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8688" y="3890963"/>
            <a:ext cx="4514850" cy="29670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294124CE-9BD6-40CA-96C3-E7F433B6ED8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29375" y="0"/>
            <a:ext cx="5762625" cy="3570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515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61E29E07-3A40-4A19-BAC7-CA28AA316B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01825" y="1501775"/>
            <a:ext cx="10290175" cy="53562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1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A02C2168-7093-4825-A3A6-E79C5FCB1C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08463" y="898525"/>
            <a:ext cx="7983537" cy="59594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9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CB9CD2D2-B3AA-4FED-B870-E75E0BFA5E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67663" y="0"/>
            <a:ext cx="4224337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9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CB9CD2D2-B3AA-4FED-B870-E75E0BFA5E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67663" y="0"/>
            <a:ext cx="4224337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0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B659EB46-AC37-40C8-9658-A88A5E706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9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3DB6877C-B49F-4F30-A41D-0003F344DC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163888"/>
            <a:ext cx="6096000" cy="36941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9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7D704E1D-7393-4CF8-95CA-C362ED6915F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70063" y="1727200"/>
            <a:ext cx="3913187" cy="5130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1C622DBB-2B0D-4445-85DE-C2EA9E6AC4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5825" y="863600"/>
            <a:ext cx="2814638" cy="36925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7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37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9" r:id="rId20"/>
    <p:sldLayoutId id="2147483670" r:id="rId21"/>
    <p:sldLayoutId id="2147483671" r:id="rId22"/>
    <p:sldLayoutId id="2147483677" r:id="rId23"/>
    <p:sldLayoutId id="2147483678" r:id="rId24"/>
    <p:sldLayoutId id="2147483679" r:id="rId25"/>
    <p:sldLayoutId id="2147483680" r:id="rId26"/>
    <p:sldLayoutId id="2147483672" r:id="rId27"/>
    <p:sldLayoutId id="2147483673" r:id="rId28"/>
    <p:sldLayoutId id="2147483674" r:id="rId29"/>
    <p:sldLayoutId id="2147483676" r:id="rId30"/>
    <p:sldLayoutId id="2147483681" r:id="rId3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1" descr="Изображение выглядит как растение, трава&#10;&#10;Автоматически созданное описание">
            <a:extLst>
              <a:ext uri="{FF2B5EF4-FFF2-40B4-BE49-F238E27FC236}">
                <a16:creationId xmlns:a16="http://schemas.microsoft.com/office/drawing/2014/main" xmlns="" id="{F7204B6B-EB3B-4105-A1BB-CCF4366364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473" b="-29"/>
          <a:stretch/>
        </p:blipFill>
        <p:spPr>
          <a:xfrm>
            <a:off x="0" y="-549"/>
            <a:ext cx="12196755" cy="6864875"/>
          </a:xfrm>
          <a:prstGeom prst="rect">
            <a:avLst/>
          </a:prstGeom>
        </p:spPr>
      </p:pic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6DDBD637-0FF1-4281-BCBA-72CF9A5BE017}"/>
              </a:ext>
            </a:extLst>
          </p:cNvPr>
          <p:cNvSpPr/>
          <p:nvPr/>
        </p:nvSpPr>
        <p:spPr>
          <a:xfrm>
            <a:off x="-484" y="2896927"/>
            <a:ext cx="12192483" cy="2167841"/>
          </a:xfrm>
          <a:prstGeom prst="rect">
            <a:avLst/>
          </a:prstGeom>
          <a:solidFill>
            <a:srgbClr val="FC8732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008073"/>
              </a:solidFill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DA11599-FFE1-4412-8158-0F34368B3FA7}"/>
              </a:ext>
            </a:extLst>
          </p:cNvPr>
          <p:cNvSpPr txBox="1"/>
          <p:nvPr/>
        </p:nvSpPr>
        <p:spPr>
          <a:xfrm>
            <a:off x="4693322" y="3148568"/>
            <a:ext cx="7070053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ru-RU" sz="2400" b="1" dirty="0" smtClean="0">
                <a:latin typeface="Montserrat"/>
              </a:rPr>
              <a:t>Образовательная программа </a:t>
            </a:r>
            <a:endParaRPr lang="ru-RU" sz="2400" b="1" dirty="0">
              <a:latin typeface="Montserrat"/>
            </a:endParaRPr>
          </a:p>
          <a:p>
            <a:r>
              <a:rPr lang="ru-RU" sz="2400" dirty="0" smtClean="0">
                <a:latin typeface="Montserrat"/>
              </a:rPr>
              <a:t>«Актуальные возможности и инструменты комплексного развития сельских территорий»</a:t>
            </a:r>
            <a:endParaRPr lang="ru-RU" sz="2400" dirty="0">
              <a:latin typeface="Montserra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B780A6C-1B34-4B6C-9DAA-50A1911532B1}"/>
              </a:ext>
            </a:extLst>
          </p:cNvPr>
          <p:cNvSpPr txBox="1"/>
          <p:nvPr/>
        </p:nvSpPr>
        <p:spPr>
          <a:xfrm>
            <a:off x="7343773" y="989755"/>
            <a:ext cx="270527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pPr algn="r"/>
            <a:r>
              <a:rPr lang="ru-RU" sz="1600" dirty="0">
                <a:latin typeface="Montserrat"/>
                <a:ea typeface="Lato"/>
                <a:cs typeface="Lato"/>
              </a:rPr>
              <a:t>Научный центр</a:t>
            </a:r>
            <a:endParaRPr lang="en-US" sz="1600" dirty="0">
              <a:latin typeface="Montserrat"/>
              <a:ea typeface="Lato"/>
              <a:cs typeface="Lato"/>
            </a:endParaRPr>
          </a:p>
          <a:p>
            <a:pPr algn="r"/>
            <a:r>
              <a:rPr lang="ru-RU" sz="1600" dirty="0">
                <a:latin typeface="Montserrat"/>
                <a:ea typeface="Lato"/>
                <a:cs typeface="Lato"/>
              </a:rPr>
              <a:t>изучения проблем</a:t>
            </a:r>
            <a:endParaRPr lang="en-US" sz="1600" dirty="0">
              <a:latin typeface="Montserrat"/>
              <a:ea typeface="Lato"/>
              <a:cs typeface="Lato"/>
            </a:endParaRPr>
          </a:p>
          <a:p>
            <a:pPr algn="r"/>
            <a:r>
              <a:rPr lang="ru-RU" sz="1600" dirty="0">
                <a:latin typeface="Montserrat"/>
                <a:ea typeface="Lato"/>
                <a:cs typeface="Lato"/>
              </a:rPr>
              <a:t> сельских территорий</a:t>
            </a:r>
            <a:endParaRPr lang="en-US" sz="1600" dirty="0">
              <a:latin typeface="Montserrat"/>
              <a:ea typeface="Lato"/>
              <a:cs typeface="Lato"/>
            </a:endParaRPr>
          </a:p>
        </p:txBody>
      </p:sp>
      <p:pic>
        <p:nvPicPr>
          <p:cNvPr id="3" name="Рисунок 5">
            <a:extLst>
              <a:ext uri="{FF2B5EF4-FFF2-40B4-BE49-F238E27FC236}">
                <a16:creationId xmlns:a16="http://schemas.microsoft.com/office/drawing/2014/main" xmlns="" id="{EB23A9F9-6682-417A-B522-29E5557E9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9375" y="619125"/>
            <a:ext cx="1524000" cy="1524000"/>
          </a:xfrm>
          <a:prstGeom prst="rect">
            <a:avLst/>
          </a:prstGeo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xmlns="" id="{755B8A5A-6ECB-41BA-8485-70C467C29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288" y="5471041"/>
            <a:ext cx="1929905" cy="8343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A4F2710-30F8-47D6-91F4-83E47410B0FE}"/>
              </a:ext>
            </a:extLst>
          </p:cNvPr>
          <p:cNvSpPr txBox="1"/>
          <p:nvPr/>
        </p:nvSpPr>
        <p:spPr>
          <a:xfrm>
            <a:off x="5384524" y="6334023"/>
            <a:ext cx="177165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>
                <a:latin typeface="Montserrat"/>
                <a:ea typeface="+mn-lt"/>
                <a:cs typeface="+mn-lt"/>
              </a:rPr>
              <a:t>Москва, 2021</a:t>
            </a:r>
            <a:endParaRPr lang="ru-RU" sz="1600" dirty="0">
              <a:latin typeface="Montserrat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A4AD54F-90AE-4657-AF07-5080A8FF1439}"/>
              </a:ext>
            </a:extLst>
          </p:cNvPr>
          <p:cNvSpPr/>
          <p:nvPr/>
        </p:nvSpPr>
        <p:spPr>
          <a:xfrm>
            <a:off x="0" y="0"/>
            <a:ext cx="12192000" cy="114300"/>
          </a:xfrm>
          <a:prstGeom prst="rect">
            <a:avLst/>
          </a:prstGeom>
          <a:solidFill>
            <a:srgbClr val="008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064" y="5606023"/>
            <a:ext cx="675118" cy="65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1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4">
            <a:extLst>
              <a:ext uri="{FF2B5EF4-FFF2-40B4-BE49-F238E27FC236}">
                <a16:creationId xmlns:a16="http://schemas.microsoft.com/office/drawing/2014/main" xmlns="" id="{6DDBD637-0FF1-4281-BCBA-72CF9A5BE017}"/>
              </a:ext>
            </a:extLst>
          </p:cNvPr>
          <p:cNvSpPr/>
          <p:nvPr/>
        </p:nvSpPr>
        <p:spPr>
          <a:xfrm>
            <a:off x="4593339" y="2213113"/>
            <a:ext cx="7598661" cy="4644887"/>
          </a:xfrm>
          <a:prstGeom prst="rect">
            <a:avLst/>
          </a:prstGeom>
          <a:solidFill>
            <a:srgbClr val="FC8732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008073"/>
              </a:solidFill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934ED49-019A-4C98-98D3-7936FA55D800}"/>
              </a:ext>
            </a:extLst>
          </p:cNvPr>
          <p:cNvSpPr/>
          <p:nvPr/>
        </p:nvSpPr>
        <p:spPr>
          <a:xfrm>
            <a:off x="-8894" y="114301"/>
            <a:ext cx="4472895" cy="2248808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66D5F72-563D-4255-8DD1-E5E9E3826637}"/>
              </a:ext>
            </a:extLst>
          </p:cNvPr>
          <p:cNvSpPr txBox="1"/>
          <p:nvPr/>
        </p:nvSpPr>
        <p:spPr>
          <a:xfrm>
            <a:off x="5601879" y="4458179"/>
            <a:ext cx="5249761" cy="419474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ru-RU" b="1" dirty="0">
                <a:solidFill>
                  <a:srgbClr val="008073"/>
                </a:solidFill>
                <a:latin typeface="Montserrat"/>
              </a:rPr>
              <a:t>ОРГАНИЗАЦИЯ УЧЕБНОГО ПРОЦЕССА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A85D341-4E3B-40C5-952E-6BC8B66432BA}"/>
              </a:ext>
            </a:extLst>
          </p:cNvPr>
          <p:cNvSpPr/>
          <p:nvPr/>
        </p:nvSpPr>
        <p:spPr>
          <a:xfrm>
            <a:off x="0" y="0"/>
            <a:ext cx="12192000" cy="114300"/>
          </a:xfrm>
          <a:prstGeom prst="rect">
            <a:avLst/>
          </a:prstGeom>
          <a:solidFill>
            <a:srgbClr val="008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ru-RU" dirty="0">
              <a:cs typeface="Calibri"/>
            </a:endParaRPr>
          </a:p>
        </p:txBody>
      </p:sp>
      <p:pic>
        <p:nvPicPr>
          <p:cNvPr id="3" name="Рисунок 7">
            <a:extLst>
              <a:ext uri="{FF2B5EF4-FFF2-40B4-BE49-F238E27FC236}">
                <a16:creationId xmlns:a16="http://schemas.microsoft.com/office/drawing/2014/main" xmlns="" id="{3AC00874-2942-4A29-90F9-A2FC6CC58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712" y="2518709"/>
            <a:ext cx="714375" cy="676275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xmlns="" id="{4AE4E08D-C425-45F6-A21C-CBC378019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8522" y="4396296"/>
            <a:ext cx="583327" cy="583327"/>
          </a:xfrm>
          <a:prstGeom prst="rect">
            <a:avLst/>
          </a:prstGeom>
        </p:spPr>
      </p:pic>
      <p:sp>
        <p:nvSpPr>
          <p:cNvPr id="17" name="object 36">
            <a:extLst>
              <a:ext uri="{FF2B5EF4-FFF2-40B4-BE49-F238E27FC236}">
                <a16:creationId xmlns:a16="http://schemas.microsoft.com/office/drawing/2014/main" xmlns="" id="{F76AA802-2240-4CDE-8716-D18E82C0BC97}"/>
              </a:ext>
            </a:extLst>
          </p:cNvPr>
          <p:cNvSpPr txBox="1">
            <a:spLocks/>
          </p:cNvSpPr>
          <p:nvPr/>
        </p:nvSpPr>
        <p:spPr>
          <a:xfrm>
            <a:off x="416173" y="2761879"/>
            <a:ext cx="4040551" cy="3411290"/>
          </a:xfrm>
          <a:prstGeom prst="rect">
            <a:avLst/>
          </a:prstGeom>
          <a:ln>
            <a:noFill/>
          </a:ln>
        </p:spPr>
        <p:txBody>
          <a:bodyPr vert="horz" wrap="square" lIns="0" tIns="75473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endParaRPr lang="ru-RU" sz="1546" b="1" spc="6" dirty="0">
              <a:solidFill>
                <a:srgbClr val="008073"/>
              </a:solidFill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latin typeface="Calibri"/>
                <a:cs typeface="Calibri"/>
              </a:rPr>
              <a:t>Модуль 1. </a:t>
            </a:r>
            <a:r>
              <a:rPr lang="ru-RU" sz="1546" spc="6" dirty="0">
                <a:cs typeface="Calibri"/>
              </a:rPr>
              <a:t>Развитие навыков стратегического мышления</a:t>
            </a:r>
            <a:endParaRPr lang="ru-RU" sz="1546" spc="6" dirty="0"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endParaRPr lang="ru-RU" sz="1546" spc="6" dirty="0"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latin typeface="Calibri"/>
                <a:cs typeface="Calibri"/>
              </a:rPr>
              <a:t>Модуль 2. </a:t>
            </a:r>
            <a:r>
              <a:rPr lang="ru-RU" sz="1546" spc="6" dirty="0">
                <a:latin typeface="Calibri"/>
                <a:cs typeface="Calibri"/>
              </a:rPr>
              <a:t>Погружение в государственную программу «Комплексное развитие сельских территорий»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endParaRPr lang="ru-RU" sz="1546" spc="12" dirty="0"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latin typeface="Calibri"/>
                <a:cs typeface="Calibri"/>
              </a:rPr>
              <a:t>Модуль 3. </a:t>
            </a:r>
            <a:r>
              <a:rPr lang="ru-RU" sz="1546" spc="6" dirty="0">
                <a:latin typeface="Calibri"/>
                <a:cs typeface="Calibri"/>
              </a:rPr>
              <a:t>Поддержка фермеров и развитие сельского туризма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endParaRPr lang="ru-RU" sz="1546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24"/>
              </a:spcBef>
              <a:buClr>
                <a:srgbClr val="201C1D"/>
              </a:buClr>
              <a:buFont typeface="Calibri"/>
              <a:buChar char="-"/>
            </a:pPr>
            <a:endParaRPr lang="ru-RU" sz="2668" dirty="0">
              <a:latin typeface="Times New Roman"/>
              <a:cs typeface="Times New Roman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66D5F72-563D-4255-8DD1-E5E9E3826637}"/>
              </a:ext>
            </a:extLst>
          </p:cNvPr>
          <p:cNvSpPr txBox="1"/>
          <p:nvPr/>
        </p:nvSpPr>
        <p:spPr>
          <a:xfrm>
            <a:off x="5663647" y="2569694"/>
            <a:ext cx="5249761" cy="419474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ru-RU" b="1" dirty="0">
                <a:solidFill>
                  <a:srgbClr val="008073"/>
                </a:solidFill>
                <a:latin typeface="Montserrat"/>
              </a:rPr>
              <a:t>МЕТОДЫ ОБУЧЕНИЯ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43708" y="4979623"/>
            <a:ext cx="6096000" cy="1182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3232" indent="-125916">
              <a:lnSpc>
                <a:spcPct val="100000"/>
              </a:lnSpc>
              <a:spcBef>
                <a:spcPts val="661"/>
              </a:spcBef>
              <a:buFont typeface="Arial" panose="020B0604020202020204" pitchFamily="34" charset="0"/>
              <a:buChar char="-"/>
              <a:tabLst>
                <a:tab pos="133617" algn="l"/>
              </a:tabLst>
            </a:pPr>
            <a:r>
              <a:rPr lang="ru-RU" sz="1500" spc="-21" dirty="0">
                <a:cs typeface="Calibri"/>
              </a:rPr>
              <a:t>модульный</a:t>
            </a:r>
            <a:r>
              <a:rPr lang="ru-RU" sz="1500" spc="67" dirty="0">
                <a:cs typeface="Calibri"/>
              </a:rPr>
              <a:t> </a:t>
            </a:r>
            <a:r>
              <a:rPr lang="ru-RU" sz="1500" spc="-24" dirty="0">
                <a:cs typeface="Calibri"/>
              </a:rPr>
              <a:t>принцип;</a:t>
            </a:r>
            <a:endParaRPr lang="ru-RU" sz="1500" dirty="0">
              <a:cs typeface="Calibri"/>
            </a:endParaRPr>
          </a:p>
          <a:p>
            <a:pPr marL="133232" indent="-125916">
              <a:lnSpc>
                <a:spcPct val="100000"/>
              </a:lnSpc>
              <a:spcBef>
                <a:spcPts val="542"/>
              </a:spcBef>
              <a:buFont typeface="Arial" panose="020B0604020202020204" pitchFamily="34" charset="0"/>
              <a:buChar char="-"/>
              <a:tabLst>
                <a:tab pos="133617" algn="l"/>
              </a:tabLst>
            </a:pPr>
            <a:r>
              <a:rPr lang="ru-RU" sz="1500" spc="39" dirty="0">
                <a:cs typeface="Calibri"/>
              </a:rPr>
              <a:t>сжатые </a:t>
            </a:r>
            <a:r>
              <a:rPr lang="ru-RU" sz="1500" spc="9" dirty="0">
                <a:cs typeface="Calibri"/>
              </a:rPr>
              <a:t>сроки</a:t>
            </a:r>
            <a:r>
              <a:rPr lang="ru-RU" sz="1500" spc="97" dirty="0">
                <a:cs typeface="Calibri"/>
              </a:rPr>
              <a:t> </a:t>
            </a:r>
            <a:r>
              <a:rPr lang="ru-RU" sz="1500" spc="-9" dirty="0">
                <a:cs typeface="Calibri"/>
              </a:rPr>
              <a:t>обучения;</a:t>
            </a:r>
            <a:endParaRPr lang="ru-RU" sz="1500" dirty="0">
              <a:cs typeface="Calibri"/>
            </a:endParaRPr>
          </a:p>
          <a:p>
            <a:pPr marL="133232" indent="-125916">
              <a:lnSpc>
                <a:spcPct val="100000"/>
              </a:lnSpc>
              <a:spcBef>
                <a:spcPts val="546"/>
              </a:spcBef>
              <a:buFont typeface="Arial" panose="020B0604020202020204" pitchFamily="34" charset="0"/>
              <a:buChar char="-"/>
              <a:tabLst>
                <a:tab pos="133617" algn="l"/>
              </a:tabLst>
            </a:pPr>
            <a:r>
              <a:rPr lang="ru-RU" sz="1500" spc="27" dirty="0">
                <a:cs typeface="Calibri"/>
              </a:rPr>
              <a:t>самостоятельная работа в </a:t>
            </a:r>
            <a:r>
              <a:rPr lang="ru-RU" sz="1500" spc="-12" dirty="0">
                <a:cs typeface="Calibri"/>
              </a:rPr>
              <a:t>межмодульный</a:t>
            </a:r>
            <a:r>
              <a:rPr lang="ru-RU" sz="1500" spc="191" dirty="0">
                <a:cs typeface="Calibri"/>
              </a:rPr>
              <a:t> </a:t>
            </a:r>
            <a:r>
              <a:rPr lang="ru-RU" sz="1500" spc="-18" dirty="0">
                <a:cs typeface="Calibri"/>
              </a:rPr>
              <a:t>период;</a:t>
            </a:r>
            <a:endParaRPr lang="ru-RU" sz="1500" dirty="0">
              <a:cs typeface="Calibri"/>
            </a:endParaRPr>
          </a:p>
          <a:p>
            <a:pPr marL="7701" marR="56219">
              <a:lnSpc>
                <a:spcPct val="100000"/>
              </a:lnSpc>
              <a:spcBef>
                <a:spcPts val="293"/>
              </a:spcBef>
              <a:buFont typeface="Arial" panose="020B0604020202020204" pitchFamily="34" charset="0"/>
              <a:buChar char="-"/>
              <a:tabLst>
                <a:tab pos="133617" algn="l"/>
              </a:tabLst>
            </a:pPr>
            <a:r>
              <a:rPr lang="en-US" sz="1500" spc="3" dirty="0">
                <a:cs typeface="Calibri"/>
              </a:rPr>
              <a:t> </a:t>
            </a:r>
            <a:r>
              <a:rPr lang="ru-RU" sz="1500" spc="3" dirty="0">
                <a:cs typeface="Calibri"/>
              </a:rPr>
              <a:t>вовлечение экспертов </a:t>
            </a:r>
            <a:r>
              <a:rPr lang="ru-RU" sz="1500" spc="24" dirty="0">
                <a:cs typeface="Calibri"/>
              </a:rPr>
              <a:t>на </a:t>
            </a:r>
            <a:r>
              <a:rPr lang="ru-RU" sz="1500" spc="21" dirty="0">
                <a:cs typeface="Calibri"/>
              </a:rPr>
              <a:t>всех </a:t>
            </a:r>
            <a:r>
              <a:rPr lang="ru-RU" sz="1500" spc="36" dirty="0">
                <a:cs typeface="Calibri"/>
              </a:rPr>
              <a:t>этапах</a:t>
            </a:r>
            <a:r>
              <a:rPr lang="ru-RU" sz="1500" spc="-15" dirty="0">
                <a:cs typeface="Calibri"/>
              </a:rPr>
              <a:t> </a:t>
            </a:r>
            <a:r>
              <a:rPr lang="ru-RU" sz="1500" spc="-3" dirty="0">
                <a:cs typeface="Calibri"/>
              </a:rPr>
              <a:t>обучения.</a:t>
            </a:r>
            <a:endParaRPr lang="ru-RU" sz="1500" spc="12" dirty="0">
              <a:cs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3708" y="3006835"/>
            <a:ext cx="6096000" cy="8104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3232" indent="-125916">
              <a:lnSpc>
                <a:spcPct val="100000"/>
              </a:lnSpc>
              <a:spcBef>
                <a:spcPts val="124"/>
              </a:spcBef>
              <a:buFont typeface="Arial" panose="020B0604020202020204" pitchFamily="34" charset="0"/>
              <a:buChar char="-"/>
              <a:tabLst>
                <a:tab pos="133617" algn="l"/>
              </a:tabLst>
            </a:pPr>
            <a:r>
              <a:rPr lang="ru-RU" sz="1500" spc="6" dirty="0">
                <a:cs typeface="Calibri"/>
              </a:rPr>
              <a:t>сочетание онлайн и офлайн – форматов;</a:t>
            </a:r>
          </a:p>
          <a:p>
            <a:pPr marL="133232" indent="-125916">
              <a:lnSpc>
                <a:spcPct val="100000"/>
              </a:lnSpc>
              <a:spcBef>
                <a:spcPts val="124"/>
              </a:spcBef>
              <a:buFont typeface="Arial" panose="020B0604020202020204" pitchFamily="34" charset="0"/>
              <a:buChar char="-"/>
              <a:tabLst>
                <a:tab pos="133617" algn="l"/>
              </a:tabLst>
            </a:pPr>
            <a:r>
              <a:rPr lang="ru-RU" sz="1500" dirty="0">
                <a:cs typeface="Calibri"/>
              </a:rPr>
              <a:t>лучшие </a:t>
            </a:r>
            <a:r>
              <a:rPr lang="ru-RU" sz="1500" spc="9" dirty="0">
                <a:cs typeface="Calibri"/>
              </a:rPr>
              <a:t>российские</a:t>
            </a:r>
            <a:r>
              <a:rPr lang="ru-RU" sz="1500" spc="-146" dirty="0">
                <a:cs typeface="Calibri"/>
              </a:rPr>
              <a:t> </a:t>
            </a:r>
            <a:r>
              <a:rPr lang="ru-RU" sz="1500" spc="9" dirty="0">
                <a:cs typeface="Calibri"/>
              </a:rPr>
              <a:t>практики,</a:t>
            </a:r>
          </a:p>
          <a:p>
            <a:pPr marL="133232" indent="-125916">
              <a:lnSpc>
                <a:spcPct val="100000"/>
              </a:lnSpc>
              <a:spcBef>
                <a:spcPts val="124"/>
              </a:spcBef>
              <a:buFont typeface="Arial" panose="020B0604020202020204" pitchFamily="34" charset="0"/>
              <a:buChar char="-"/>
              <a:tabLst>
                <a:tab pos="133617" algn="l"/>
              </a:tabLst>
            </a:pPr>
            <a:r>
              <a:rPr lang="ru-RU" sz="1500" dirty="0">
                <a:cs typeface="Calibri"/>
              </a:rPr>
              <a:t>мониторинг результатов</a:t>
            </a:r>
            <a:r>
              <a:rPr lang="en-US" sz="1500" dirty="0">
                <a:cs typeface="Calibri"/>
              </a:rPr>
              <a:t>.</a:t>
            </a:r>
            <a:endParaRPr lang="ru-RU" sz="1500" dirty="0">
              <a:cs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66D5F72-563D-4255-8DD1-E5E9E3826637}"/>
              </a:ext>
            </a:extLst>
          </p:cNvPr>
          <p:cNvSpPr txBox="1"/>
          <p:nvPr/>
        </p:nvSpPr>
        <p:spPr>
          <a:xfrm>
            <a:off x="321106" y="2536592"/>
            <a:ext cx="5249761" cy="414985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ru-RU" b="1" dirty="0">
                <a:solidFill>
                  <a:srgbClr val="008073"/>
                </a:solidFill>
                <a:latin typeface="Montserrat"/>
              </a:rPr>
              <a:t>СОДЕРЖАНИЕ ПРОГРАММЫ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DC6B394-A6BF-470C-B69C-C6FF419CEC2A}"/>
              </a:ext>
            </a:extLst>
          </p:cNvPr>
          <p:cNvSpPr txBox="1"/>
          <p:nvPr/>
        </p:nvSpPr>
        <p:spPr>
          <a:xfrm>
            <a:off x="286835" y="362561"/>
            <a:ext cx="4177166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en-US" sz="4000" b="1" dirty="0">
                <a:solidFill>
                  <a:srgbClr val="008073"/>
                </a:solidFill>
                <a:latin typeface="Montserrat"/>
              </a:rPr>
              <a:t>1</a:t>
            </a:r>
            <a:r>
              <a:rPr lang="ru-RU" sz="4000" b="1" dirty="0">
                <a:solidFill>
                  <a:srgbClr val="008073"/>
                </a:solidFill>
                <a:latin typeface="Montserrat"/>
              </a:rPr>
              <a:t>.</a:t>
            </a:r>
            <a:endParaRPr lang="en-US" sz="4000" b="1" dirty="0">
              <a:solidFill>
                <a:srgbClr val="008073"/>
              </a:solidFill>
              <a:latin typeface="Montserrat"/>
            </a:endParaRPr>
          </a:p>
          <a:p>
            <a:endParaRPr lang="ru-RU" sz="2800" dirty="0">
              <a:latin typeface="Montserrat"/>
            </a:endParaRPr>
          </a:p>
          <a:p>
            <a:r>
              <a:rPr lang="ru-RU" sz="2800" dirty="0">
                <a:latin typeface="Montserrat"/>
              </a:rPr>
              <a:t>Особенности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92435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934ED49-019A-4C98-98D3-7936FA55D800}"/>
              </a:ext>
            </a:extLst>
          </p:cNvPr>
          <p:cNvSpPr/>
          <p:nvPr/>
        </p:nvSpPr>
        <p:spPr>
          <a:xfrm>
            <a:off x="-907" y="534"/>
            <a:ext cx="4472895" cy="4009491"/>
          </a:xfrm>
          <a:prstGeom prst="rect">
            <a:avLst/>
          </a:prstGeom>
          <a:solidFill>
            <a:schemeClr val="accent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DC6B394-A6BF-470C-B69C-C6FF419CEC2A}"/>
              </a:ext>
            </a:extLst>
          </p:cNvPr>
          <p:cNvSpPr txBox="1"/>
          <p:nvPr/>
        </p:nvSpPr>
        <p:spPr>
          <a:xfrm>
            <a:off x="286835" y="322805"/>
            <a:ext cx="4177166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ru-RU" sz="4000" b="1" dirty="0">
                <a:solidFill>
                  <a:srgbClr val="008073"/>
                </a:solidFill>
                <a:latin typeface="Montserrat"/>
              </a:rPr>
              <a:t>2.</a:t>
            </a:r>
            <a:endParaRPr lang="en-US" sz="4000" b="1" dirty="0">
              <a:solidFill>
                <a:srgbClr val="008073"/>
              </a:solidFill>
              <a:latin typeface="Montserrat"/>
            </a:endParaRPr>
          </a:p>
          <a:p>
            <a:endParaRPr lang="ru-RU" sz="2800" dirty="0">
              <a:latin typeface="Montserrat"/>
            </a:endParaRPr>
          </a:p>
          <a:p>
            <a:r>
              <a:rPr lang="ru-RU" sz="2800" dirty="0">
                <a:latin typeface="Montserrat"/>
              </a:rPr>
              <a:t>Особенности программы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A85D341-4E3B-40C5-952E-6BC8B66432BA}"/>
              </a:ext>
            </a:extLst>
          </p:cNvPr>
          <p:cNvSpPr/>
          <p:nvPr/>
        </p:nvSpPr>
        <p:spPr>
          <a:xfrm>
            <a:off x="0" y="0"/>
            <a:ext cx="12192000" cy="114300"/>
          </a:xfrm>
          <a:prstGeom prst="rect">
            <a:avLst/>
          </a:prstGeom>
          <a:solidFill>
            <a:srgbClr val="008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ru-RU" dirty="0">
              <a:cs typeface="Calibri"/>
            </a:endParaRPr>
          </a:p>
        </p:txBody>
      </p:sp>
      <p:sp>
        <p:nvSpPr>
          <p:cNvPr id="28" name="object 6">
            <a:extLst>
              <a:ext uri="{FF2B5EF4-FFF2-40B4-BE49-F238E27FC236}">
                <a16:creationId xmlns:a16="http://schemas.microsoft.com/office/drawing/2014/main" xmlns="" id="{98C26939-66A5-47E1-8CF1-3D93C913FCEB}"/>
              </a:ext>
            </a:extLst>
          </p:cNvPr>
          <p:cNvSpPr txBox="1"/>
          <p:nvPr/>
        </p:nvSpPr>
        <p:spPr>
          <a:xfrm>
            <a:off x="7418408" y="2612853"/>
            <a:ext cx="4178641" cy="1548836"/>
          </a:xfrm>
          <a:prstGeom prst="rect">
            <a:avLst/>
          </a:prstGeom>
        </p:spPr>
        <p:txBody>
          <a:bodyPr vert="horz" wrap="square" lIns="0" tIns="43512" rIns="0" bIns="0" rtlCol="0">
            <a:spAutoFit/>
          </a:bodyPr>
          <a:lstStyle/>
          <a:p>
            <a:pPr marL="7701">
              <a:spcBef>
                <a:spcPts val="343"/>
              </a:spcBef>
            </a:pPr>
            <a:r>
              <a:rPr sz="2456" spc="-27" dirty="0">
                <a:solidFill>
                  <a:srgbClr val="201C1D"/>
                </a:solidFill>
                <a:cs typeface="Century Gothic"/>
              </a:rPr>
              <a:t>Межмодульный</a:t>
            </a:r>
            <a:r>
              <a:rPr sz="2456" spc="127" dirty="0">
                <a:solidFill>
                  <a:srgbClr val="201C1D"/>
                </a:solidFill>
                <a:cs typeface="Century Gothic"/>
              </a:rPr>
              <a:t> </a:t>
            </a:r>
            <a:r>
              <a:rPr sz="2456" spc="-79" dirty="0">
                <a:solidFill>
                  <a:srgbClr val="201C1D"/>
                </a:solidFill>
                <a:cs typeface="Century Gothic"/>
              </a:rPr>
              <a:t>режим</a:t>
            </a:r>
            <a:endParaRPr sz="2456" dirty="0">
              <a:cs typeface="Century Gothic"/>
            </a:endParaRPr>
          </a:p>
          <a:p>
            <a:pPr marL="7701" marR="3081">
              <a:spcBef>
                <a:spcPts val="200"/>
              </a:spcBef>
            </a:pPr>
            <a:r>
              <a:rPr lang="ru-RU" sz="1789" spc="45" dirty="0">
                <a:solidFill>
                  <a:srgbClr val="201C1D"/>
                </a:solidFill>
                <a:latin typeface="+mj-lt"/>
                <a:cs typeface="Calibri"/>
              </a:rPr>
              <a:t>Самостоятельная работа</a:t>
            </a:r>
            <a:r>
              <a:rPr lang="ru-RU" sz="1789" spc="33" dirty="0">
                <a:solidFill>
                  <a:srgbClr val="201C1D"/>
                </a:solidFill>
                <a:latin typeface="+mj-lt"/>
                <a:cs typeface="Calibri"/>
              </a:rPr>
              <a:t> при</a:t>
            </a:r>
            <a:r>
              <a:rPr sz="1789" spc="33" dirty="0">
                <a:solidFill>
                  <a:srgbClr val="201C1D"/>
                </a:solidFill>
                <a:latin typeface="+mj-lt"/>
                <a:cs typeface="Calibri"/>
              </a:rPr>
              <a:t> </a:t>
            </a:r>
            <a:r>
              <a:rPr sz="1789" spc="30" dirty="0" err="1">
                <a:solidFill>
                  <a:srgbClr val="201C1D"/>
                </a:solidFill>
                <a:latin typeface="+mj-lt"/>
                <a:cs typeface="Calibri"/>
              </a:rPr>
              <a:t>дистанцион</a:t>
            </a:r>
            <a:r>
              <a:rPr sz="1789" spc="39" dirty="0" err="1">
                <a:solidFill>
                  <a:srgbClr val="201C1D"/>
                </a:solidFill>
                <a:latin typeface="+mj-lt"/>
                <a:cs typeface="Calibri"/>
              </a:rPr>
              <a:t>н</a:t>
            </a:r>
            <a:r>
              <a:rPr lang="ru-RU" sz="1789" spc="39" dirty="0">
                <a:solidFill>
                  <a:srgbClr val="201C1D"/>
                </a:solidFill>
                <a:latin typeface="+mj-lt"/>
                <a:cs typeface="Calibri"/>
              </a:rPr>
              <a:t>ой</a:t>
            </a:r>
            <a:r>
              <a:rPr sz="1789" spc="39" dirty="0">
                <a:solidFill>
                  <a:srgbClr val="201C1D"/>
                </a:solidFill>
                <a:latin typeface="+mj-lt"/>
                <a:cs typeface="Calibri"/>
              </a:rPr>
              <a:t> </a:t>
            </a:r>
            <a:r>
              <a:rPr sz="1789" spc="30" dirty="0" err="1">
                <a:solidFill>
                  <a:srgbClr val="201C1D"/>
                </a:solidFill>
                <a:latin typeface="+mj-lt"/>
                <a:cs typeface="Calibri"/>
              </a:rPr>
              <a:t>поддержк</a:t>
            </a:r>
            <a:r>
              <a:rPr lang="ru-RU" sz="1789" spc="30" dirty="0">
                <a:solidFill>
                  <a:srgbClr val="201C1D"/>
                </a:solidFill>
                <a:latin typeface="+mj-lt"/>
                <a:cs typeface="Calibri"/>
              </a:rPr>
              <a:t>е</a:t>
            </a:r>
            <a:r>
              <a:rPr sz="1789" spc="30" dirty="0">
                <a:solidFill>
                  <a:srgbClr val="201C1D"/>
                </a:solidFill>
                <a:latin typeface="+mj-lt"/>
                <a:cs typeface="Calibri"/>
              </a:rPr>
              <a:t> </a:t>
            </a:r>
            <a:r>
              <a:rPr sz="1789" spc="15" dirty="0">
                <a:solidFill>
                  <a:srgbClr val="201C1D"/>
                </a:solidFill>
                <a:latin typeface="+mj-lt"/>
                <a:cs typeface="Calibri"/>
              </a:rPr>
              <a:t>(</a:t>
            </a:r>
            <a:r>
              <a:rPr lang="ru-RU" sz="1789" spc="15" dirty="0" err="1">
                <a:solidFill>
                  <a:srgbClr val="201C1D"/>
                </a:solidFill>
                <a:latin typeface="+mj-lt"/>
                <a:cs typeface="Calibri"/>
              </a:rPr>
              <a:t>телеграм</a:t>
            </a:r>
            <a:r>
              <a:rPr lang="ru-RU" sz="1789" spc="15" dirty="0">
                <a:solidFill>
                  <a:srgbClr val="201C1D"/>
                </a:solidFill>
                <a:latin typeface="+mj-lt"/>
                <a:cs typeface="Calibri"/>
              </a:rPr>
              <a:t> канал, форум на образовательной платформе</a:t>
            </a:r>
            <a:r>
              <a:rPr sz="1789" spc="36" dirty="0">
                <a:solidFill>
                  <a:srgbClr val="201C1D"/>
                </a:solidFill>
                <a:latin typeface="+mj-lt"/>
                <a:cs typeface="Calibri"/>
              </a:rPr>
              <a:t>)</a:t>
            </a:r>
            <a:endParaRPr sz="1789" dirty="0">
              <a:latin typeface="+mj-lt"/>
              <a:cs typeface="Calibri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xmlns="" id="{DABE404B-E850-4E0E-BC0B-B3AB4430B598}"/>
              </a:ext>
            </a:extLst>
          </p:cNvPr>
          <p:cNvSpPr txBox="1"/>
          <p:nvPr/>
        </p:nvSpPr>
        <p:spPr>
          <a:xfrm>
            <a:off x="892863" y="1738336"/>
            <a:ext cx="7304675" cy="2934487"/>
          </a:xfrm>
          <a:prstGeom prst="rect">
            <a:avLst/>
          </a:prstGeom>
        </p:spPr>
        <p:txBody>
          <a:bodyPr vert="horz" wrap="square" lIns="0" tIns="8856" rIns="0" bIns="0" rtlCol="0">
            <a:spAutoFit/>
          </a:bodyPr>
          <a:lstStyle/>
          <a:p>
            <a:pPr marL="7701">
              <a:spcBef>
                <a:spcPts val="70"/>
              </a:spcBef>
              <a:tabLst>
                <a:tab pos="5871071" algn="l"/>
              </a:tabLst>
            </a:pPr>
            <a:r>
              <a:rPr sz="19011" b="1" spc="572" dirty="0">
                <a:solidFill>
                  <a:srgbClr val="008073"/>
                </a:solidFill>
                <a:cs typeface="Century Gothic"/>
              </a:rPr>
              <a:t>1</a:t>
            </a:r>
            <a:r>
              <a:rPr lang="ru-RU" sz="19011" b="1" spc="572" dirty="0">
                <a:solidFill>
                  <a:srgbClr val="008073"/>
                </a:solidFill>
                <a:cs typeface="Century Gothic"/>
              </a:rPr>
              <a:t>      2</a:t>
            </a:r>
            <a:endParaRPr sz="19011" dirty="0">
              <a:solidFill>
                <a:srgbClr val="008073"/>
              </a:solidFill>
              <a:cs typeface="Century Gothic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86835" y="4320977"/>
            <a:ext cx="11310214" cy="2170730"/>
            <a:chOff x="286835" y="4320977"/>
            <a:chExt cx="11310214" cy="2170730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286835" y="4320977"/>
              <a:ext cx="11310214" cy="2013976"/>
              <a:chOff x="5068391" y="243727"/>
              <a:chExt cx="13368236" cy="258166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366D5F72-563D-4255-8DD1-E5E9E3826637}"/>
                  </a:ext>
                </a:extLst>
              </p:cNvPr>
              <p:cNvSpPr txBox="1"/>
              <p:nvPr/>
            </p:nvSpPr>
            <p:spPr>
              <a:xfrm>
                <a:off x="5068391" y="243727"/>
                <a:ext cx="6716611" cy="49244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ru-RU" sz="2000" b="1" dirty="0">
                    <a:solidFill>
                      <a:srgbClr val="008073"/>
                    </a:solidFill>
                    <a:latin typeface="Montserrat"/>
                    <a:ea typeface="+mn-lt"/>
                    <a:cs typeface="+mn-lt"/>
                  </a:rPr>
                  <a:t>Спикерами являются: </a:t>
                </a:r>
              </a:p>
            </p:txBody>
          </p:sp>
          <p:pic>
            <p:nvPicPr>
              <p:cNvPr id="4" name="Рисунок 5">
                <a:extLst>
                  <a:ext uri="{FF2B5EF4-FFF2-40B4-BE49-F238E27FC236}">
                    <a16:creationId xmlns:a16="http://schemas.microsoft.com/office/drawing/2014/main" xmlns="" id="{BCDB5374-E1A7-4046-B22F-9EE4F6D95F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907736" y="1053191"/>
                <a:ext cx="672566" cy="664052"/>
              </a:xfrm>
              <a:prstGeom prst="rect">
                <a:avLst/>
              </a:prstGeom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05ED4749-0915-4558-8F9C-65C6FF50DCCE}"/>
                  </a:ext>
                </a:extLst>
              </p:cNvPr>
              <p:cNvSpPr txBox="1"/>
              <p:nvPr/>
            </p:nvSpPr>
            <p:spPr>
              <a:xfrm>
                <a:off x="6221309" y="984279"/>
                <a:ext cx="5686427" cy="1065234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ru-RU" sz="1600" b="1" dirty="0">
                    <a:cs typeface="Segoe UI"/>
                  </a:rPr>
                  <a:t>Представители федеральных  органов государственной власти</a:t>
                </a:r>
              </a:p>
              <a:p>
                <a:r>
                  <a:rPr lang="ru-RU" sz="1600" dirty="0">
                    <a:latin typeface="+mj-lt"/>
                    <a:cs typeface="Segoe UI"/>
                  </a:rPr>
                  <a:t>(Минсельхоз и Минстрой России)</a:t>
                </a:r>
              </a:p>
            </p:txBody>
          </p:sp>
          <p:pic>
            <p:nvPicPr>
              <p:cNvPr id="18" name="Рисунок 9">
                <a:extLst>
                  <a:ext uri="{FF2B5EF4-FFF2-40B4-BE49-F238E27FC236}">
                    <a16:creationId xmlns:a16="http://schemas.microsoft.com/office/drawing/2014/main" xmlns="" id="{043CC41A-BFE5-4A38-B964-02ED1B6751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9284" y="1089299"/>
                <a:ext cx="657225" cy="6477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05ED4749-0915-4558-8F9C-65C6FF50DCCE}"/>
                  </a:ext>
                </a:extLst>
              </p:cNvPr>
              <p:cNvSpPr txBox="1"/>
              <p:nvPr/>
            </p:nvSpPr>
            <p:spPr>
              <a:xfrm>
                <a:off x="6221309" y="2288149"/>
                <a:ext cx="5686427" cy="433984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ru-RU" sz="1600" b="1" dirty="0">
                    <a:cs typeface="Segoe UI"/>
                  </a:rPr>
                  <a:t>Представители регионального правительства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05ED4749-0915-4558-8F9C-65C6FF50DCCE}"/>
                  </a:ext>
                </a:extLst>
              </p:cNvPr>
              <p:cNvSpPr txBox="1"/>
              <p:nvPr/>
            </p:nvSpPr>
            <p:spPr>
              <a:xfrm>
                <a:off x="12750201" y="1056237"/>
                <a:ext cx="5686426" cy="749608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ru-RU" sz="1600" b="1" dirty="0">
                    <a:cs typeface="Segoe UI"/>
                  </a:rPr>
                  <a:t>Эксперты отрасли в области развития сельских территорий</a:t>
                </a:r>
              </a:p>
            </p:txBody>
          </p:sp>
          <p:pic>
            <p:nvPicPr>
              <p:cNvPr id="27" name="Рисунок 9">
                <a:extLst>
                  <a:ext uri="{FF2B5EF4-FFF2-40B4-BE49-F238E27FC236}">
                    <a16:creationId xmlns:a16="http://schemas.microsoft.com/office/drawing/2014/main" xmlns="" id="{DC8681E7-139C-4D92-8E9D-92DAB3B125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79922" y="2215790"/>
                <a:ext cx="590550" cy="609601"/>
              </a:xfrm>
              <a:prstGeom prst="rect">
                <a:avLst/>
              </a:prstGeom>
            </p:spPr>
          </p:pic>
        </p:grpSp>
        <p:pic>
          <p:nvPicPr>
            <p:cNvPr id="30" name="Рисунок 7">
              <a:extLst>
                <a:ext uri="{FF2B5EF4-FFF2-40B4-BE49-F238E27FC236}">
                  <a16:creationId xmlns:a16="http://schemas.microsoft.com/office/drawing/2014/main" xmlns="" id="{3AC00874-2942-4A29-90F9-A2FC6CC58D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73272" y="5901973"/>
              <a:ext cx="622958" cy="58973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05ED4749-0915-4558-8F9C-65C6FF50DCCE}"/>
                </a:ext>
              </a:extLst>
            </p:cNvPr>
            <p:cNvSpPr txBox="1"/>
            <p:nvPr/>
          </p:nvSpPr>
          <p:spPr>
            <a:xfrm>
              <a:off x="6763313" y="5835722"/>
              <a:ext cx="4811008" cy="5847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ru-RU" sz="1600" b="1" dirty="0">
                  <a:cs typeface="Segoe UI"/>
                </a:rPr>
                <a:t>Эксперты научного сообщества по экономическим дисциплинам</a:t>
              </a:r>
            </a:p>
          </p:txBody>
        </p:sp>
      </p:grpSp>
      <p:sp>
        <p:nvSpPr>
          <p:cNvPr id="32" name="object 6">
            <a:extLst>
              <a:ext uri="{FF2B5EF4-FFF2-40B4-BE49-F238E27FC236}">
                <a16:creationId xmlns:a16="http://schemas.microsoft.com/office/drawing/2014/main" xmlns="" id="{98C26939-66A5-47E1-8CF1-3D93C913FCEB}"/>
              </a:ext>
            </a:extLst>
          </p:cNvPr>
          <p:cNvSpPr txBox="1"/>
          <p:nvPr/>
        </p:nvSpPr>
        <p:spPr>
          <a:xfrm>
            <a:off x="2136526" y="2692245"/>
            <a:ext cx="4178641" cy="1273504"/>
          </a:xfrm>
          <a:prstGeom prst="rect">
            <a:avLst/>
          </a:prstGeom>
        </p:spPr>
        <p:txBody>
          <a:bodyPr vert="horz" wrap="square" lIns="0" tIns="43512" rIns="0" bIns="0" rtlCol="0">
            <a:spAutoFit/>
          </a:bodyPr>
          <a:lstStyle/>
          <a:p>
            <a:pPr marL="7701">
              <a:spcBef>
                <a:spcPts val="343"/>
              </a:spcBef>
            </a:pPr>
            <a:r>
              <a:rPr lang="ru-RU" sz="2456" spc="-27" dirty="0" err="1">
                <a:solidFill>
                  <a:srgbClr val="201C1D"/>
                </a:solidFill>
                <a:cs typeface="Century Gothic"/>
              </a:rPr>
              <a:t>Модульны</a:t>
            </a:r>
            <a:r>
              <a:rPr sz="2456" spc="-27" dirty="0">
                <a:solidFill>
                  <a:srgbClr val="201C1D"/>
                </a:solidFill>
                <a:cs typeface="Century Gothic"/>
              </a:rPr>
              <a:t>й</a:t>
            </a:r>
            <a:r>
              <a:rPr sz="2456" spc="127" dirty="0">
                <a:solidFill>
                  <a:srgbClr val="201C1D"/>
                </a:solidFill>
                <a:cs typeface="Century Gothic"/>
              </a:rPr>
              <a:t> </a:t>
            </a:r>
            <a:r>
              <a:rPr sz="2456" spc="-79" dirty="0">
                <a:solidFill>
                  <a:srgbClr val="201C1D"/>
                </a:solidFill>
                <a:cs typeface="Century Gothic"/>
              </a:rPr>
              <a:t>режим</a:t>
            </a:r>
            <a:endParaRPr sz="2456" dirty="0">
              <a:cs typeface="Century Gothic"/>
            </a:endParaRPr>
          </a:p>
          <a:p>
            <a:pPr marL="7701" marR="3081">
              <a:spcBef>
                <a:spcPts val="200"/>
              </a:spcBef>
            </a:pPr>
            <a:r>
              <a:rPr lang="ru-RU" sz="1789" spc="45" dirty="0">
                <a:solidFill>
                  <a:srgbClr val="201C1D"/>
                </a:solidFill>
                <a:latin typeface="+mj-lt"/>
                <a:cs typeface="Calibri"/>
              </a:rPr>
              <a:t>Полное включение обучающихся </a:t>
            </a:r>
            <a:br>
              <a:rPr lang="ru-RU" sz="1789" spc="45" dirty="0">
                <a:solidFill>
                  <a:srgbClr val="201C1D"/>
                </a:solidFill>
                <a:latin typeface="+mj-lt"/>
                <a:cs typeface="Calibri"/>
              </a:rPr>
            </a:br>
            <a:r>
              <a:rPr lang="ru-RU" sz="1789" spc="45" dirty="0">
                <a:solidFill>
                  <a:srgbClr val="201C1D"/>
                </a:solidFill>
                <a:latin typeface="+mj-lt"/>
                <a:cs typeface="Calibri"/>
              </a:rPr>
              <a:t>в образовательный процесс без </a:t>
            </a:r>
            <a:br>
              <a:rPr lang="ru-RU" sz="1789" spc="45" dirty="0">
                <a:solidFill>
                  <a:srgbClr val="201C1D"/>
                </a:solidFill>
                <a:latin typeface="+mj-lt"/>
                <a:cs typeface="Calibri"/>
              </a:rPr>
            </a:br>
            <a:r>
              <a:rPr lang="ru-RU" sz="1789" spc="45" dirty="0">
                <a:solidFill>
                  <a:srgbClr val="201C1D"/>
                </a:solidFill>
                <a:latin typeface="+mj-lt"/>
                <a:cs typeface="Calibri"/>
              </a:rPr>
              <a:t>отрыва от производства</a:t>
            </a:r>
            <a:endParaRPr sz="1789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358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DC6B394-A6BF-470C-B69C-C6FF419CEC2A}"/>
              </a:ext>
            </a:extLst>
          </p:cNvPr>
          <p:cNvSpPr txBox="1"/>
          <p:nvPr/>
        </p:nvSpPr>
        <p:spPr>
          <a:xfrm>
            <a:off x="335931" y="333807"/>
            <a:ext cx="4038295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ru-RU" sz="4000" b="1" dirty="0">
                <a:solidFill>
                  <a:srgbClr val="008073"/>
                </a:solidFill>
                <a:latin typeface="Montserrat"/>
              </a:rPr>
              <a:t>3.</a:t>
            </a:r>
            <a:endParaRPr lang="en-US" sz="4000" b="1" dirty="0">
              <a:solidFill>
                <a:srgbClr val="008073"/>
              </a:solidFill>
              <a:latin typeface="Montserrat"/>
            </a:endParaRPr>
          </a:p>
          <a:p>
            <a:endParaRPr lang="ru-RU" sz="1400" dirty="0">
              <a:latin typeface="Montserrat"/>
            </a:endParaRPr>
          </a:p>
          <a:p>
            <a:r>
              <a:rPr lang="ru-RU" sz="2800" dirty="0">
                <a:latin typeface="Montserrat"/>
              </a:rPr>
              <a:t>Программа курса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A85D341-4E3B-40C5-952E-6BC8B66432BA}"/>
              </a:ext>
            </a:extLst>
          </p:cNvPr>
          <p:cNvSpPr/>
          <p:nvPr/>
        </p:nvSpPr>
        <p:spPr>
          <a:xfrm>
            <a:off x="0" y="0"/>
            <a:ext cx="12192000" cy="114300"/>
          </a:xfrm>
          <a:prstGeom prst="rect">
            <a:avLst/>
          </a:prstGeom>
          <a:solidFill>
            <a:srgbClr val="008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ru-RU" dirty="0">
              <a:cs typeface="Calibri"/>
            </a:endParaRPr>
          </a:p>
        </p:txBody>
      </p:sp>
      <p:sp>
        <p:nvSpPr>
          <p:cNvPr id="13" name="object 36">
            <a:extLst>
              <a:ext uri="{FF2B5EF4-FFF2-40B4-BE49-F238E27FC236}">
                <a16:creationId xmlns:a16="http://schemas.microsoft.com/office/drawing/2014/main" xmlns="" id="{F76AA802-2240-4CDE-8716-D18E82C0BC97}"/>
              </a:ext>
            </a:extLst>
          </p:cNvPr>
          <p:cNvSpPr txBox="1">
            <a:spLocks/>
          </p:cNvSpPr>
          <p:nvPr/>
        </p:nvSpPr>
        <p:spPr>
          <a:xfrm>
            <a:off x="1290816" y="2248218"/>
            <a:ext cx="4040551" cy="3989654"/>
          </a:xfrm>
          <a:prstGeom prst="rect">
            <a:avLst/>
          </a:prstGeom>
          <a:ln>
            <a:noFill/>
          </a:ln>
        </p:spPr>
        <p:txBody>
          <a:bodyPr vert="horz" wrap="square" lIns="0" tIns="75473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endParaRPr lang="ru-RU" sz="1546" b="1" spc="6" dirty="0">
              <a:solidFill>
                <a:srgbClr val="008073"/>
              </a:solidFill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latin typeface="Calibri"/>
                <a:cs typeface="Calibri"/>
              </a:rPr>
              <a:t>Блок 1. </a:t>
            </a:r>
            <a:r>
              <a:rPr lang="ru-RU" sz="1546" spc="6" dirty="0">
                <a:cs typeface="Calibri"/>
              </a:rPr>
              <a:t>Развитие навыков стратегического мышления</a:t>
            </a:r>
            <a:endParaRPr lang="ru-RU" sz="1546" spc="6" dirty="0"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endParaRPr lang="ru-RU" sz="1546" spc="6" dirty="0"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endParaRPr lang="ru-RU" sz="1546" spc="6" dirty="0"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latin typeface="Calibri"/>
                <a:cs typeface="Calibri"/>
              </a:rPr>
              <a:t>Блок 2. </a:t>
            </a:r>
            <a:r>
              <a:rPr lang="ru-RU" sz="1546" spc="6" dirty="0">
                <a:latin typeface="Calibri"/>
                <a:cs typeface="Calibri"/>
              </a:rPr>
              <a:t>Погружение в государственную программу «Комплексное развитие сельских территорий»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endParaRPr lang="ru-RU" sz="1546" spc="12" dirty="0"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endParaRPr lang="ru-RU" sz="1546" spc="12" dirty="0">
              <a:latin typeface="Calibri"/>
              <a:cs typeface="Calibri"/>
            </a:endParaRP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latin typeface="Calibri"/>
                <a:cs typeface="Calibri"/>
              </a:rPr>
              <a:t>Блок 3. </a:t>
            </a:r>
            <a:r>
              <a:rPr lang="ru-RU" sz="1546" spc="6" dirty="0">
                <a:latin typeface="Calibri"/>
                <a:cs typeface="Calibri"/>
              </a:rPr>
              <a:t>Поддержка фермеров и развитие сельского туризма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endParaRPr lang="ru-RU" sz="1546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24"/>
              </a:spcBef>
              <a:buClr>
                <a:srgbClr val="201C1D"/>
              </a:buClr>
              <a:buFont typeface="Calibri"/>
              <a:buChar char="-"/>
            </a:pPr>
            <a:endParaRPr lang="ru-RU" sz="2668" dirty="0">
              <a:latin typeface="Times New Roman"/>
              <a:cs typeface="Times New Roman"/>
            </a:endParaRP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xmlns="" id="{DF463B8F-C31A-4258-A633-F403F4F90D72}"/>
              </a:ext>
            </a:extLst>
          </p:cNvPr>
          <p:cNvCxnSpPr/>
          <p:nvPr/>
        </p:nvCxnSpPr>
        <p:spPr>
          <a:xfrm flipV="1">
            <a:off x="5566341" y="3273418"/>
            <a:ext cx="5245592" cy="4643"/>
          </a:xfrm>
          <a:prstGeom prst="straightConnector1">
            <a:avLst/>
          </a:prstGeom>
          <a:ln>
            <a:solidFill>
              <a:srgbClr val="00807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1">
            <a:extLst>
              <a:ext uri="{FF2B5EF4-FFF2-40B4-BE49-F238E27FC236}">
                <a16:creationId xmlns:a16="http://schemas.microsoft.com/office/drawing/2014/main" xmlns="" id="{1243EEA0-5E26-4FEA-90FB-0685B5AE27FB}"/>
              </a:ext>
            </a:extLst>
          </p:cNvPr>
          <p:cNvSpPr/>
          <p:nvPr/>
        </p:nvSpPr>
        <p:spPr>
          <a:xfrm>
            <a:off x="436770" y="2394875"/>
            <a:ext cx="771680" cy="1141201"/>
          </a:xfrm>
          <a:custGeom>
            <a:avLst/>
            <a:gdLst>
              <a:gd name="connsiteX0" fmla="*/ 0 w 896656"/>
              <a:gd name="connsiteY0" fmla="*/ 0 h 627659"/>
              <a:gd name="connsiteX1" fmla="*/ 582827 w 896656"/>
              <a:gd name="connsiteY1" fmla="*/ 0 h 627659"/>
              <a:gd name="connsiteX2" fmla="*/ 896656 w 896656"/>
              <a:gd name="connsiteY2" fmla="*/ 313830 h 627659"/>
              <a:gd name="connsiteX3" fmla="*/ 582827 w 896656"/>
              <a:gd name="connsiteY3" fmla="*/ 627659 h 627659"/>
              <a:gd name="connsiteX4" fmla="*/ 0 w 896656"/>
              <a:gd name="connsiteY4" fmla="*/ 627659 h 627659"/>
              <a:gd name="connsiteX5" fmla="*/ 313830 w 896656"/>
              <a:gd name="connsiteY5" fmla="*/ 313830 h 627659"/>
              <a:gd name="connsiteX6" fmla="*/ 0 w 896656"/>
              <a:gd name="connsiteY6" fmla="*/ 0 h 62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6656" h="627659">
                <a:moveTo>
                  <a:pt x="896655" y="0"/>
                </a:moveTo>
                <a:lnTo>
                  <a:pt x="896655" y="407979"/>
                </a:lnTo>
                <a:lnTo>
                  <a:pt x="448327" y="627659"/>
                </a:lnTo>
                <a:lnTo>
                  <a:pt x="1" y="407979"/>
                </a:lnTo>
                <a:lnTo>
                  <a:pt x="1" y="0"/>
                </a:lnTo>
                <a:lnTo>
                  <a:pt x="448327" y="219681"/>
                </a:lnTo>
                <a:lnTo>
                  <a:pt x="896655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1" tIns="321451" rIns="7620" bIns="321449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50" kern="1200" dirty="0"/>
              <a:t>1 </a:t>
            </a:r>
            <a:r>
              <a:rPr lang="en-US" sz="1550" kern="1200" dirty="0"/>
              <a:t/>
            </a:r>
            <a:br>
              <a:rPr lang="en-US" sz="1550" kern="1200" dirty="0"/>
            </a:br>
            <a:r>
              <a:rPr lang="ru-RU" sz="1550" kern="1200" dirty="0"/>
              <a:t>модуль</a:t>
            </a: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xmlns="" id="{21C56BB2-586C-496C-8F72-2066CE9B35C8}"/>
              </a:ext>
            </a:extLst>
          </p:cNvPr>
          <p:cNvSpPr/>
          <p:nvPr/>
        </p:nvSpPr>
        <p:spPr>
          <a:xfrm>
            <a:off x="436770" y="3561489"/>
            <a:ext cx="771680" cy="1141201"/>
          </a:xfrm>
          <a:custGeom>
            <a:avLst/>
            <a:gdLst>
              <a:gd name="connsiteX0" fmla="*/ 0 w 896656"/>
              <a:gd name="connsiteY0" fmla="*/ 0 h 627659"/>
              <a:gd name="connsiteX1" fmla="*/ 582827 w 896656"/>
              <a:gd name="connsiteY1" fmla="*/ 0 h 627659"/>
              <a:gd name="connsiteX2" fmla="*/ 896656 w 896656"/>
              <a:gd name="connsiteY2" fmla="*/ 313830 h 627659"/>
              <a:gd name="connsiteX3" fmla="*/ 582827 w 896656"/>
              <a:gd name="connsiteY3" fmla="*/ 627659 h 627659"/>
              <a:gd name="connsiteX4" fmla="*/ 0 w 896656"/>
              <a:gd name="connsiteY4" fmla="*/ 627659 h 627659"/>
              <a:gd name="connsiteX5" fmla="*/ 313830 w 896656"/>
              <a:gd name="connsiteY5" fmla="*/ 313830 h 627659"/>
              <a:gd name="connsiteX6" fmla="*/ 0 w 896656"/>
              <a:gd name="connsiteY6" fmla="*/ 0 h 62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6656" h="627659">
                <a:moveTo>
                  <a:pt x="896655" y="0"/>
                </a:moveTo>
                <a:lnTo>
                  <a:pt x="896655" y="407979"/>
                </a:lnTo>
                <a:lnTo>
                  <a:pt x="448327" y="627659"/>
                </a:lnTo>
                <a:lnTo>
                  <a:pt x="1" y="407979"/>
                </a:lnTo>
                <a:lnTo>
                  <a:pt x="1" y="0"/>
                </a:lnTo>
                <a:lnTo>
                  <a:pt x="448327" y="219681"/>
                </a:lnTo>
                <a:lnTo>
                  <a:pt x="896655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1" tIns="321451" rIns="7620" bIns="321449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50" kern="1200" dirty="0"/>
              <a:t>2 </a:t>
            </a:r>
            <a:r>
              <a:rPr lang="en-US" sz="1550" kern="1200" dirty="0"/>
              <a:t/>
            </a:r>
            <a:br>
              <a:rPr lang="en-US" sz="1550" kern="1200" dirty="0"/>
            </a:br>
            <a:r>
              <a:rPr lang="ru-RU" sz="1550" kern="1200" dirty="0"/>
              <a:t>модуль</a:t>
            </a:r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xmlns="" id="{1A86F4FC-DDE7-418B-BD33-D97CDC29463D}"/>
              </a:ext>
            </a:extLst>
          </p:cNvPr>
          <p:cNvSpPr/>
          <p:nvPr/>
        </p:nvSpPr>
        <p:spPr>
          <a:xfrm>
            <a:off x="428303" y="4778599"/>
            <a:ext cx="771680" cy="1141201"/>
          </a:xfrm>
          <a:custGeom>
            <a:avLst/>
            <a:gdLst>
              <a:gd name="connsiteX0" fmla="*/ 0 w 896656"/>
              <a:gd name="connsiteY0" fmla="*/ 0 h 627659"/>
              <a:gd name="connsiteX1" fmla="*/ 582827 w 896656"/>
              <a:gd name="connsiteY1" fmla="*/ 0 h 627659"/>
              <a:gd name="connsiteX2" fmla="*/ 896656 w 896656"/>
              <a:gd name="connsiteY2" fmla="*/ 313830 h 627659"/>
              <a:gd name="connsiteX3" fmla="*/ 582827 w 896656"/>
              <a:gd name="connsiteY3" fmla="*/ 627659 h 627659"/>
              <a:gd name="connsiteX4" fmla="*/ 0 w 896656"/>
              <a:gd name="connsiteY4" fmla="*/ 627659 h 627659"/>
              <a:gd name="connsiteX5" fmla="*/ 313830 w 896656"/>
              <a:gd name="connsiteY5" fmla="*/ 313830 h 627659"/>
              <a:gd name="connsiteX6" fmla="*/ 0 w 896656"/>
              <a:gd name="connsiteY6" fmla="*/ 0 h 627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6656" h="627659">
                <a:moveTo>
                  <a:pt x="896655" y="0"/>
                </a:moveTo>
                <a:lnTo>
                  <a:pt x="896655" y="407979"/>
                </a:lnTo>
                <a:lnTo>
                  <a:pt x="448327" y="627659"/>
                </a:lnTo>
                <a:lnTo>
                  <a:pt x="1" y="407979"/>
                </a:lnTo>
                <a:lnTo>
                  <a:pt x="1" y="0"/>
                </a:lnTo>
                <a:lnTo>
                  <a:pt x="448327" y="219681"/>
                </a:lnTo>
                <a:lnTo>
                  <a:pt x="896655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1" tIns="321451" rIns="7620" bIns="321449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50" kern="1200" dirty="0"/>
              <a:t>3 </a:t>
            </a:r>
            <a:r>
              <a:rPr lang="en-US" sz="1550" kern="1200" dirty="0"/>
              <a:t/>
            </a:r>
            <a:br>
              <a:rPr lang="en-US" sz="1550" kern="1200" dirty="0"/>
            </a:br>
            <a:r>
              <a:rPr lang="ru-RU" sz="1550" kern="1200" dirty="0"/>
              <a:t>модуль</a:t>
            </a:r>
          </a:p>
        </p:txBody>
      </p:sp>
      <p:sp>
        <p:nvSpPr>
          <p:cNvPr id="21" name="object 36">
            <a:extLst>
              <a:ext uri="{FF2B5EF4-FFF2-40B4-BE49-F238E27FC236}">
                <a16:creationId xmlns:a16="http://schemas.microsoft.com/office/drawing/2014/main" xmlns="" id="{F76AA802-2240-4CDE-8716-D18E82C0BC97}"/>
              </a:ext>
            </a:extLst>
          </p:cNvPr>
          <p:cNvSpPr txBox="1">
            <a:spLocks/>
          </p:cNvSpPr>
          <p:nvPr/>
        </p:nvSpPr>
        <p:spPr>
          <a:xfrm>
            <a:off x="5759684" y="1731780"/>
            <a:ext cx="3807649" cy="1050836"/>
          </a:xfrm>
          <a:prstGeom prst="rect">
            <a:avLst/>
          </a:prstGeom>
          <a:ln>
            <a:noFill/>
          </a:ln>
        </p:spPr>
        <p:txBody>
          <a:bodyPr vert="horz" wrap="square" lIns="0" tIns="75473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600" b="1" spc="6" dirty="0">
                <a:solidFill>
                  <a:srgbClr val="008073"/>
                </a:solidFill>
                <a:latin typeface="Calibri"/>
                <a:cs typeface="Calibri"/>
              </a:rPr>
              <a:t>Мероприятия входящие в модуль 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endParaRPr lang="ru-RU" sz="1600" b="1" spc="6" dirty="0">
              <a:solidFill>
                <a:srgbClr val="008073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ts val="24"/>
              </a:spcBef>
              <a:buClr>
                <a:srgbClr val="201C1D"/>
              </a:buClr>
              <a:buFont typeface="Calibri"/>
              <a:buChar char="-"/>
            </a:pPr>
            <a:endParaRPr lang="ru-RU" dirty="0">
              <a:latin typeface="Times New Roman"/>
              <a:cs typeface="Times New Roman"/>
            </a:endParaRP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xmlns="" id="{DF463B8F-C31A-4258-A633-F403F4F90D72}"/>
              </a:ext>
            </a:extLst>
          </p:cNvPr>
          <p:cNvCxnSpPr/>
          <p:nvPr/>
        </p:nvCxnSpPr>
        <p:spPr>
          <a:xfrm flipV="1">
            <a:off x="5557875" y="4750707"/>
            <a:ext cx="5186325" cy="2"/>
          </a:xfrm>
          <a:prstGeom prst="straightConnector1">
            <a:avLst/>
          </a:prstGeom>
          <a:ln>
            <a:solidFill>
              <a:srgbClr val="00807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13732" y="2076153"/>
            <a:ext cx="43906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b="1" dirty="0"/>
              <a:t>Вводный онлайн-</a:t>
            </a:r>
            <a:r>
              <a:rPr lang="ru-RU" sz="1400" b="1" dirty="0" err="1"/>
              <a:t>вебинар</a:t>
            </a:r>
            <a:r>
              <a:rPr lang="ru-RU" sz="1400" b="1" dirty="0"/>
              <a:t> </a:t>
            </a:r>
            <a:r>
              <a:rPr lang="ru-RU" sz="1400" dirty="0"/>
              <a:t>в 10-00 </a:t>
            </a:r>
            <a:r>
              <a:rPr lang="ru-RU" sz="1400" dirty="0">
                <a:latin typeface="Montserrat"/>
              </a:rPr>
              <a:t>*</a:t>
            </a:r>
            <a:r>
              <a:rPr lang="ru-RU" sz="1400" dirty="0"/>
              <a:t> (30.11.2021г.);</a:t>
            </a:r>
          </a:p>
          <a:p>
            <a:pPr marL="285750" indent="-285750">
              <a:buFontTx/>
              <a:buChar char="-"/>
            </a:pPr>
            <a:r>
              <a:rPr lang="ru-RU" sz="1400" b="1" dirty="0"/>
              <a:t>В</a:t>
            </a:r>
            <a:r>
              <a:rPr lang="ru-RU" sz="1400" b="1" dirty="0" smtClean="0"/>
              <a:t>идео-лекции </a:t>
            </a:r>
            <a:r>
              <a:rPr lang="ru-RU" sz="1400" b="1" dirty="0"/>
              <a:t>офлайн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(продолжительностью от 10 до 50 минут);</a:t>
            </a:r>
          </a:p>
          <a:p>
            <a:pPr marL="285750" indent="-285750">
              <a:buFontTx/>
              <a:buChar char="-"/>
            </a:pPr>
            <a:r>
              <a:rPr lang="ru-RU" sz="1400" b="1" dirty="0"/>
              <a:t>Самостоятельная </a:t>
            </a:r>
            <a:r>
              <a:rPr lang="ru-RU" sz="1400" b="1" dirty="0" smtClean="0"/>
              <a:t>работа;</a:t>
            </a:r>
            <a:endParaRPr lang="ru-RU" sz="1400" b="1" dirty="0"/>
          </a:p>
          <a:p>
            <a:pPr marL="285750" indent="-285750">
              <a:buFontTx/>
              <a:buChar char="-"/>
            </a:pPr>
            <a:r>
              <a:rPr lang="ru-RU" sz="1400" b="1" dirty="0"/>
              <a:t>Тестирование.</a:t>
            </a:r>
            <a:endParaRPr lang="ru-RU" sz="1400" dirty="0"/>
          </a:p>
        </p:txBody>
      </p:sp>
      <p:sp>
        <p:nvSpPr>
          <p:cNvPr id="23" name="object 36">
            <a:extLst>
              <a:ext uri="{FF2B5EF4-FFF2-40B4-BE49-F238E27FC236}">
                <a16:creationId xmlns:a16="http://schemas.microsoft.com/office/drawing/2014/main" xmlns="" id="{F76AA802-2240-4CDE-8716-D18E82C0BC97}"/>
              </a:ext>
            </a:extLst>
          </p:cNvPr>
          <p:cNvSpPr txBox="1">
            <a:spLocks/>
          </p:cNvSpPr>
          <p:nvPr/>
        </p:nvSpPr>
        <p:spPr>
          <a:xfrm>
            <a:off x="10199665" y="2182547"/>
            <a:ext cx="1751785" cy="1303021"/>
          </a:xfrm>
          <a:prstGeom prst="rect">
            <a:avLst/>
          </a:prstGeom>
          <a:ln>
            <a:noFill/>
          </a:ln>
        </p:spPr>
        <p:txBody>
          <a:bodyPr vert="horz" wrap="square" lIns="0" tIns="75473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cs typeface="Calibri"/>
              </a:rPr>
              <a:t>Открытие модуля 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cs typeface="Calibri"/>
              </a:rPr>
              <a:t>30 ноября 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endParaRPr lang="ru-RU" sz="1546" b="1" spc="6" dirty="0">
              <a:solidFill>
                <a:srgbClr val="008073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ts val="24"/>
              </a:spcBef>
              <a:buClr>
                <a:srgbClr val="201C1D"/>
              </a:buClr>
              <a:buFont typeface="Calibri"/>
              <a:buChar char="-"/>
            </a:pPr>
            <a:endParaRPr lang="ru-RU" sz="2668" dirty="0">
              <a:latin typeface="Times New Roman"/>
              <a:cs typeface="Times New Roman"/>
            </a:endParaRPr>
          </a:p>
        </p:txBody>
      </p:sp>
      <p:sp>
        <p:nvSpPr>
          <p:cNvPr id="24" name="object 36">
            <a:extLst>
              <a:ext uri="{FF2B5EF4-FFF2-40B4-BE49-F238E27FC236}">
                <a16:creationId xmlns:a16="http://schemas.microsoft.com/office/drawing/2014/main" xmlns="" id="{F76AA802-2240-4CDE-8716-D18E82C0BC97}"/>
              </a:ext>
            </a:extLst>
          </p:cNvPr>
          <p:cNvSpPr txBox="1">
            <a:spLocks/>
          </p:cNvSpPr>
          <p:nvPr/>
        </p:nvSpPr>
        <p:spPr>
          <a:xfrm>
            <a:off x="10199665" y="3515147"/>
            <a:ext cx="1751785" cy="1303021"/>
          </a:xfrm>
          <a:prstGeom prst="rect">
            <a:avLst/>
          </a:prstGeom>
          <a:ln>
            <a:noFill/>
          </a:ln>
        </p:spPr>
        <p:txBody>
          <a:bodyPr vert="horz" wrap="square" lIns="0" tIns="75473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cs typeface="Calibri"/>
              </a:rPr>
              <a:t>Открытие модуля 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cs typeface="Calibri"/>
              </a:rPr>
              <a:t>7 декабря 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endParaRPr lang="ru-RU" sz="1546" b="1" spc="6" dirty="0">
              <a:solidFill>
                <a:srgbClr val="008073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ts val="24"/>
              </a:spcBef>
              <a:buClr>
                <a:srgbClr val="201C1D"/>
              </a:buClr>
              <a:buFont typeface="Calibri"/>
              <a:buChar char="-"/>
            </a:pPr>
            <a:endParaRPr lang="ru-RU" sz="2668" dirty="0">
              <a:latin typeface="Times New Roman"/>
              <a:cs typeface="Times New Roman"/>
            </a:endParaRPr>
          </a:p>
        </p:txBody>
      </p:sp>
      <p:sp>
        <p:nvSpPr>
          <p:cNvPr id="25" name="object 36">
            <a:extLst>
              <a:ext uri="{FF2B5EF4-FFF2-40B4-BE49-F238E27FC236}">
                <a16:creationId xmlns:a16="http://schemas.microsoft.com/office/drawing/2014/main" xmlns="" id="{F76AA802-2240-4CDE-8716-D18E82C0BC97}"/>
              </a:ext>
            </a:extLst>
          </p:cNvPr>
          <p:cNvSpPr txBox="1">
            <a:spLocks/>
          </p:cNvSpPr>
          <p:nvPr/>
        </p:nvSpPr>
        <p:spPr>
          <a:xfrm>
            <a:off x="10199665" y="4837424"/>
            <a:ext cx="1751785" cy="1303021"/>
          </a:xfrm>
          <a:prstGeom prst="rect">
            <a:avLst/>
          </a:prstGeom>
          <a:ln>
            <a:noFill/>
          </a:ln>
        </p:spPr>
        <p:txBody>
          <a:bodyPr vert="horz" wrap="square" lIns="0" tIns="75473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cs typeface="Calibri"/>
              </a:rPr>
              <a:t>Открытие модуля 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1546" b="1" spc="6" dirty="0">
                <a:solidFill>
                  <a:srgbClr val="008073"/>
                </a:solidFill>
                <a:cs typeface="Calibri"/>
              </a:rPr>
              <a:t>14 декабря </a:t>
            </a:r>
          </a:p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endParaRPr lang="ru-RU" sz="1546" b="1" spc="6" dirty="0">
              <a:solidFill>
                <a:srgbClr val="008073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ts val="24"/>
              </a:spcBef>
              <a:buClr>
                <a:srgbClr val="201C1D"/>
              </a:buClr>
              <a:buFont typeface="Calibri"/>
              <a:buChar char="-"/>
            </a:pPr>
            <a:endParaRPr lang="ru-RU" sz="2668" dirty="0"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13731" y="3327581"/>
            <a:ext cx="43906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b="1" dirty="0"/>
              <a:t>О</a:t>
            </a:r>
            <a:r>
              <a:rPr lang="ru-RU" sz="1400" b="1" dirty="0" smtClean="0"/>
              <a:t>нлайн-</a:t>
            </a:r>
            <a:r>
              <a:rPr lang="ru-RU" sz="1400" b="1" dirty="0" err="1" smtClean="0"/>
              <a:t>вебинар</a:t>
            </a:r>
            <a:r>
              <a:rPr lang="ru-RU" sz="1400" dirty="0" smtClean="0"/>
              <a:t> </a:t>
            </a:r>
            <a:r>
              <a:rPr lang="ru-RU" sz="1400" dirty="0"/>
              <a:t>в 10-00</a:t>
            </a:r>
            <a:r>
              <a:rPr lang="ru-RU" sz="1400" dirty="0">
                <a:latin typeface="Montserrat"/>
              </a:rPr>
              <a:t> *</a:t>
            </a:r>
            <a:r>
              <a:rPr lang="ru-RU" sz="1400" dirty="0"/>
              <a:t> (7.12.2021г.);</a:t>
            </a:r>
          </a:p>
          <a:p>
            <a:pPr marL="285750" indent="-285750">
              <a:buFontTx/>
              <a:buChar char="-"/>
            </a:pPr>
            <a:r>
              <a:rPr lang="ru-RU" sz="1400" b="1" dirty="0"/>
              <a:t>В</a:t>
            </a:r>
            <a:r>
              <a:rPr lang="ru-RU" sz="1400" b="1" dirty="0" smtClean="0"/>
              <a:t>идео-лекции </a:t>
            </a:r>
            <a:r>
              <a:rPr lang="ru-RU" sz="1400" b="1" dirty="0"/>
              <a:t>офлайн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(продолжительностью от 10 до 50 минут);</a:t>
            </a:r>
          </a:p>
          <a:p>
            <a:pPr marL="285750" indent="-285750">
              <a:buFontTx/>
              <a:buChar char="-"/>
            </a:pPr>
            <a:r>
              <a:rPr lang="ru-RU" sz="1400" b="1" i="1" dirty="0"/>
              <a:t>Онлайн-вебинар по ИС ЦС АПК </a:t>
            </a:r>
            <a:r>
              <a:rPr lang="ru-RU" sz="1400" i="1" dirty="0"/>
              <a:t>(10.12.2021г.);</a:t>
            </a:r>
          </a:p>
          <a:p>
            <a:pPr marL="285750" indent="-285750">
              <a:buFontTx/>
              <a:buChar char="-"/>
            </a:pPr>
            <a:r>
              <a:rPr lang="ru-RU" sz="1400" b="1" dirty="0"/>
              <a:t>Самостоятельная </a:t>
            </a:r>
            <a:r>
              <a:rPr lang="ru-RU" sz="1400" b="1" dirty="0" smtClean="0"/>
              <a:t>работа;</a:t>
            </a:r>
            <a:endParaRPr lang="ru-RU" sz="1400" b="1" dirty="0"/>
          </a:p>
          <a:p>
            <a:pPr marL="285750" indent="-285750">
              <a:buFontTx/>
              <a:buChar char="-"/>
            </a:pPr>
            <a:r>
              <a:rPr lang="ru-RU" sz="1400" b="1" dirty="0"/>
              <a:t>Тестирование</a:t>
            </a:r>
            <a:r>
              <a:rPr lang="ru-RU" sz="1400" dirty="0"/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13732" y="4809104"/>
            <a:ext cx="43906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b="1" dirty="0"/>
              <a:t>Онлайн-</a:t>
            </a:r>
            <a:r>
              <a:rPr lang="ru-RU" sz="1400" b="1" dirty="0" err="1"/>
              <a:t>вебинар</a:t>
            </a:r>
            <a:r>
              <a:rPr lang="ru-RU" sz="1400" dirty="0"/>
              <a:t> в 10-00</a:t>
            </a:r>
            <a:r>
              <a:rPr lang="ru-RU" sz="1400" dirty="0">
                <a:latin typeface="Montserrat"/>
              </a:rPr>
              <a:t> *</a:t>
            </a:r>
            <a:r>
              <a:rPr lang="ru-RU" sz="1400" dirty="0"/>
              <a:t> (14.12.2021г.);</a:t>
            </a:r>
          </a:p>
          <a:p>
            <a:pPr marL="285750" indent="-285750">
              <a:buFontTx/>
              <a:buChar char="-"/>
            </a:pPr>
            <a:r>
              <a:rPr lang="ru-RU" sz="1400" b="1" dirty="0"/>
              <a:t>В</a:t>
            </a:r>
            <a:r>
              <a:rPr lang="ru-RU" sz="1400" b="1" dirty="0" smtClean="0"/>
              <a:t>идео-лекции </a:t>
            </a:r>
            <a:r>
              <a:rPr lang="ru-RU" sz="1400" b="1" dirty="0"/>
              <a:t>офлайн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(продолжительностью от 10 до 50 минут);</a:t>
            </a:r>
            <a:endParaRPr lang="ru-RU" sz="1400" b="1" dirty="0"/>
          </a:p>
          <a:p>
            <a:pPr marL="285750" indent="-285750">
              <a:buFontTx/>
              <a:buChar char="-"/>
            </a:pPr>
            <a:r>
              <a:rPr lang="ru-RU" sz="1400" b="1" dirty="0"/>
              <a:t>Самостоятельная </a:t>
            </a:r>
            <a:r>
              <a:rPr lang="ru-RU" sz="1400" b="1" dirty="0" smtClean="0"/>
              <a:t>работа;</a:t>
            </a:r>
            <a:endParaRPr lang="ru-RU" sz="1400" b="1" dirty="0"/>
          </a:p>
          <a:p>
            <a:pPr marL="285750" indent="-285750">
              <a:buFontTx/>
              <a:buChar char="-"/>
            </a:pPr>
            <a:r>
              <a:rPr lang="ru-RU" sz="1400" b="1" dirty="0"/>
              <a:t>Тестирование</a:t>
            </a:r>
            <a:r>
              <a:rPr lang="ru-RU" sz="1400" dirty="0"/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DC6B394-A6BF-470C-B69C-C6FF419CEC2A}"/>
              </a:ext>
            </a:extLst>
          </p:cNvPr>
          <p:cNvSpPr txBox="1"/>
          <p:nvPr/>
        </p:nvSpPr>
        <p:spPr>
          <a:xfrm>
            <a:off x="194046" y="6458649"/>
            <a:ext cx="2193540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ru-RU" sz="1100" dirty="0">
                <a:latin typeface="Montserrat"/>
              </a:rPr>
              <a:t>* Московское время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DC6B394-A6BF-470C-B69C-C6FF419CEC2A}"/>
              </a:ext>
            </a:extLst>
          </p:cNvPr>
          <p:cNvSpPr txBox="1"/>
          <p:nvPr/>
        </p:nvSpPr>
        <p:spPr>
          <a:xfrm>
            <a:off x="6434831" y="6329517"/>
            <a:ext cx="518632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ru-RU" b="1" dirty="0">
                <a:solidFill>
                  <a:srgbClr val="008073"/>
                </a:solidFill>
                <a:latin typeface="Montserrat"/>
              </a:rPr>
              <a:t>21 декабря 2021 г. </a:t>
            </a:r>
            <a:r>
              <a:rPr lang="ru-RU" sz="1200" dirty="0">
                <a:latin typeface="Montserrat"/>
              </a:rPr>
              <a:t>–  закрытие программы обучения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132F66A-B340-416D-94A9-F68DB8016794}"/>
              </a:ext>
            </a:extLst>
          </p:cNvPr>
          <p:cNvSpPr txBox="1"/>
          <p:nvPr/>
        </p:nvSpPr>
        <p:spPr>
          <a:xfrm>
            <a:off x="273434" y="1719301"/>
            <a:ext cx="514029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ru-RU" b="1" dirty="0">
                <a:solidFill>
                  <a:srgbClr val="008073"/>
                </a:solidFill>
                <a:latin typeface="Montserrat"/>
              </a:rPr>
              <a:t>30 ноября 2021 г. </a:t>
            </a:r>
            <a:r>
              <a:rPr lang="ru-RU" sz="1200" dirty="0">
                <a:latin typeface="Montserrat"/>
              </a:rPr>
              <a:t>–  открытие программы обучения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663171" y="6055329"/>
            <a:ext cx="19874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Montserrat"/>
              </a:rPr>
              <a:t>Итоговое тестирование</a:t>
            </a:r>
            <a:endParaRPr lang="ru-RU" sz="1200" b="1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54596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A85D341-4E3B-40C5-952E-6BC8B66432BA}"/>
              </a:ext>
            </a:extLst>
          </p:cNvPr>
          <p:cNvSpPr/>
          <p:nvPr/>
        </p:nvSpPr>
        <p:spPr>
          <a:xfrm>
            <a:off x="0" y="0"/>
            <a:ext cx="12192000" cy="114300"/>
          </a:xfrm>
          <a:prstGeom prst="rect">
            <a:avLst/>
          </a:prstGeom>
          <a:solidFill>
            <a:srgbClr val="008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ru-RU" dirty="0">
              <a:cs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28704" y="155321"/>
            <a:ext cx="64492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2000" b="1" spc="6" dirty="0">
                <a:solidFill>
                  <a:srgbClr val="008073"/>
                </a:solidFill>
                <a:cs typeface="Calibri"/>
              </a:rPr>
              <a:t>Модуль 1. </a:t>
            </a:r>
            <a:r>
              <a:rPr lang="ru-RU" sz="2000" spc="6" dirty="0">
                <a:cs typeface="Calibri"/>
              </a:rPr>
              <a:t>Развитие навыков стратегического мышления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99237" y="830710"/>
            <a:ext cx="11993526" cy="1142410"/>
            <a:chOff x="0" y="1066066"/>
            <a:chExt cx="11993526" cy="1090824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8158716" y="1066066"/>
              <a:ext cx="3834810" cy="1042269"/>
            </a:xfrm>
            <a:prstGeom prst="rect">
              <a:avLst/>
            </a:prstGeom>
            <a:gradFill flip="none" rotWithShape="1">
              <a:gsLst>
                <a:gs pos="0">
                  <a:srgbClr val="008073">
                    <a:tint val="66000"/>
                    <a:satMod val="160000"/>
                  </a:srgbClr>
                </a:gs>
                <a:gs pos="50000">
                  <a:srgbClr val="008073">
                    <a:tint val="44500"/>
                    <a:satMod val="160000"/>
                  </a:srgbClr>
                </a:gs>
                <a:gs pos="100000">
                  <a:srgbClr val="008073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0" y="1068960"/>
              <a:ext cx="7963786" cy="1039375"/>
            </a:xfrm>
            <a:prstGeom prst="rect">
              <a:avLst/>
            </a:prstGeom>
            <a:gradFill flip="none" rotWithShape="1">
              <a:gsLst>
                <a:gs pos="0">
                  <a:srgbClr val="008073">
                    <a:tint val="66000"/>
                    <a:satMod val="160000"/>
                  </a:srgbClr>
                </a:gs>
                <a:gs pos="50000">
                  <a:srgbClr val="008073">
                    <a:tint val="44500"/>
                    <a:satMod val="160000"/>
                  </a:srgbClr>
                </a:gs>
                <a:gs pos="100000">
                  <a:srgbClr val="008073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6956" y="1187090"/>
              <a:ext cx="7644809" cy="969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+mj-lt"/>
                </a:rPr>
                <a:t>30.11 - Онлайн Вебинар </a:t>
              </a:r>
              <a:r>
                <a:rPr lang="ru-RU" sz="2000" dirty="0">
                  <a:latin typeface="+mj-lt"/>
                </a:rPr>
                <a:t>«Открытие программы Актуальные возможности и инструменты комплексного развития сельских территорий» </a:t>
              </a:r>
            </a:p>
          </p:txBody>
        </p:sp>
      </p:grpSp>
      <p:cxnSp>
        <p:nvCxnSpPr>
          <p:cNvPr id="25" name="Прямая соединительная линия 24"/>
          <p:cNvCxnSpPr/>
          <p:nvPr/>
        </p:nvCxnSpPr>
        <p:spPr>
          <a:xfrm flipV="1">
            <a:off x="216195" y="2011709"/>
            <a:ext cx="11355572" cy="42530"/>
          </a:xfrm>
          <a:prstGeom prst="line">
            <a:avLst/>
          </a:prstGeom>
          <a:ln>
            <a:solidFill>
              <a:srgbClr val="FC87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6958" y="2140498"/>
            <a:ext cx="8206563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Офлайн видео-лекции: </a:t>
            </a:r>
          </a:p>
          <a:p>
            <a:pPr marL="342900" indent="-342900">
              <a:buAutoNum type="arabicPeriod"/>
            </a:pPr>
            <a:r>
              <a:rPr lang="ru-RU" sz="1600" dirty="0"/>
              <a:t>«Современное состояние сельских территорий» </a:t>
            </a:r>
            <a:endParaRPr lang="ru-RU" sz="1600" dirty="0" smtClean="0"/>
          </a:p>
          <a:p>
            <a:pPr marL="342900" indent="-342900">
              <a:buFontTx/>
              <a:buAutoNum type="arabicPeriod"/>
            </a:pPr>
            <a:r>
              <a:rPr lang="ru-RU" sz="1600" dirty="0"/>
              <a:t>«Содержание вопросов местного значения и расходные обязательства муниципальных образований»</a:t>
            </a:r>
          </a:p>
          <a:p>
            <a:pPr marL="342900" indent="-342900">
              <a:buFontTx/>
              <a:buAutoNum type="arabicPeriod"/>
            </a:pPr>
            <a:r>
              <a:rPr lang="ru-RU" sz="1600" dirty="0"/>
              <a:t>«Работа с расходной частью бюджета»</a:t>
            </a:r>
          </a:p>
          <a:p>
            <a:pPr marL="342900" indent="-342900">
              <a:buFontTx/>
              <a:buAutoNum type="arabicPeriod"/>
            </a:pPr>
            <a:r>
              <a:rPr lang="ru-RU" sz="1600" dirty="0"/>
              <a:t>«Программа стратегического развития муниципального образования</a:t>
            </a:r>
            <a:r>
              <a:rPr lang="ru-RU" sz="1600" dirty="0" smtClean="0"/>
              <a:t>»</a:t>
            </a:r>
            <a:endParaRPr lang="ru-RU" sz="1600" dirty="0"/>
          </a:p>
          <a:p>
            <a:pPr marL="342900" indent="-342900">
              <a:buAutoNum type="arabicPeriod"/>
            </a:pPr>
            <a:r>
              <a:rPr lang="ru-RU" sz="1600" dirty="0"/>
              <a:t>«Стратегия и проекты развития  сельских территорий: </a:t>
            </a:r>
            <a:r>
              <a:rPr lang="ru-RU" sz="1600" dirty="0" smtClean="0"/>
              <a:t>от </a:t>
            </a:r>
            <a:r>
              <a:rPr lang="ru-RU" sz="1600" dirty="0"/>
              <a:t>разработки к реализации</a:t>
            </a:r>
            <a:r>
              <a:rPr lang="ru-RU" sz="1600" dirty="0" smtClean="0"/>
              <a:t>»</a:t>
            </a:r>
          </a:p>
          <a:p>
            <a:pPr marL="342900" indent="-342900">
              <a:buFontTx/>
              <a:buAutoNum type="arabicPeriod"/>
            </a:pPr>
            <a:r>
              <a:rPr lang="ru-RU" sz="1600" dirty="0"/>
              <a:t>«Привлечение инвестиций. Инвестиционные проекты на сельских территориях</a:t>
            </a:r>
            <a:r>
              <a:rPr lang="ru-RU" sz="1600" dirty="0" smtClean="0"/>
              <a:t>»</a:t>
            </a:r>
          </a:p>
          <a:p>
            <a:pPr marL="342900" indent="-342900">
              <a:buFontTx/>
              <a:buAutoNum type="arabicPeriod"/>
            </a:pPr>
            <a:r>
              <a:rPr lang="ru-RU" sz="1600" dirty="0"/>
              <a:t>«ГЧП как инструмент финансирования расходов</a:t>
            </a:r>
            <a:r>
              <a:rPr lang="ru-RU" sz="1600" dirty="0" smtClean="0"/>
              <a:t>»</a:t>
            </a:r>
          </a:p>
          <a:p>
            <a:pPr marL="342900" indent="-342900">
              <a:buFontTx/>
              <a:buAutoNum type="arabicPeriod"/>
            </a:pPr>
            <a:r>
              <a:rPr lang="ru-RU" sz="1600" dirty="0" smtClean="0"/>
              <a:t>«</a:t>
            </a:r>
            <a:r>
              <a:rPr lang="ru-RU" sz="1600" dirty="0"/>
              <a:t>Основы проектного управления</a:t>
            </a:r>
            <a:r>
              <a:rPr lang="ru-RU" sz="1600" dirty="0" smtClean="0"/>
              <a:t>»</a:t>
            </a:r>
            <a:endParaRPr lang="ru-RU" sz="1600" dirty="0"/>
          </a:p>
          <a:p>
            <a:pPr marL="342900" indent="-342900">
              <a:buAutoNum type="arabicPeriod"/>
            </a:pPr>
            <a:r>
              <a:rPr lang="ru-RU" sz="1600" dirty="0" smtClean="0"/>
              <a:t>«</a:t>
            </a:r>
            <a:r>
              <a:rPr lang="ru-RU" sz="1600" dirty="0" err="1" smtClean="0"/>
              <a:t>Программно</a:t>
            </a:r>
            <a:r>
              <a:rPr lang="ru-RU" sz="1600" dirty="0" smtClean="0"/>
              <a:t> </a:t>
            </a:r>
            <a:r>
              <a:rPr lang="ru-RU" sz="1600" dirty="0"/>
              <a:t>– проектное управление в муниципальном образовании»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«</a:t>
            </a:r>
            <a:r>
              <a:rPr lang="ru-RU" sz="1600" dirty="0"/>
              <a:t>Расходы </a:t>
            </a:r>
            <a:r>
              <a:rPr lang="ru-RU" sz="1600" dirty="0" smtClean="0"/>
              <a:t>бюджетов муниципальных образований»</a:t>
            </a:r>
            <a:endParaRPr lang="ru-RU" sz="1600" dirty="0"/>
          </a:p>
          <a:p>
            <a:pPr marL="342900" indent="-342900">
              <a:buAutoNum type="arabicPeriod"/>
            </a:pPr>
            <a:r>
              <a:rPr lang="ru-RU" sz="1600" dirty="0"/>
              <a:t>«Основные источники покрытия дефицита бюджета»</a:t>
            </a:r>
          </a:p>
          <a:p>
            <a:endParaRPr lang="ru-RU" sz="700" dirty="0"/>
          </a:p>
          <a:p>
            <a:pPr marL="342900" indent="-342900">
              <a:buAutoNum type="arabicPeriod"/>
            </a:pP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16958" y="5762302"/>
            <a:ext cx="7963786" cy="885527"/>
          </a:xfrm>
          <a:prstGeom prst="rect">
            <a:avLst/>
          </a:prstGeom>
          <a:gradFill flip="none" rotWithShape="1">
            <a:gsLst>
              <a:gs pos="0">
                <a:srgbClr val="008073">
                  <a:tint val="66000"/>
                  <a:satMod val="160000"/>
                </a:srgbClr>
              </a:gs>
              <a:gs pos="50000">
                <a:srgbClr val="008073">
                  <a:tint val="44500"/>
                  <a:satMod val="160000"/>
                </a:srgbClr>
              </a:gs>
              <a:gs pos="100000">
                <a:srgbClr val="008073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216195" y="5569720"/>
            <a:ext cx="11355572" cy="42530"/>
          </a:xfrm>
          <a:prstGeom prst="line">
            <a:avLst/>
          </a:prstGeom>
          <a:ln>
            <a:solidFill>
              <a:srgbClr val="FC87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6193" y="5727285"/>
            <a:ext cx="8292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Самостоятельная работа </a:t>
            </a:r>
            <a:r>
              <a:rPr lang="ru-RU" sz="1400" dirty="0"/>
              <a:t>(изучение НПА и дополнительных материалов к лекциям)</a:t>
            </a:r>
            <a:endParaRPr lang="ru-RU" dirty="0"/>
          </a:p>
          <a:p>
            <a:r>
              <a:rPr lang="ru-RU" dirty="0"/>
              <a:t>Тестирование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sz="1400" dirty="0"/>
              <a:t>(- 3 попытки на прохождение теста;</a:t>
            </a:r>
          </a:p>
          <a:p>
            <a:r>
              <a:rPr lang="ru-RU" sz="1400" dirty="0"/>
              <a:t>                                    - доступ к тесту предоставляется до 20 декабря.)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23521" y="767886"/>
            <a:ext cx="3551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Лаврентьева Ирина Владимировна 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100" dirty="0"/>
              <a:t>(Директор Научного центра изучения проблем сельских территорий)</a:t>
            </a:r>
            <a:endParaRPr lang="ru-RU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8323521" y="1309509"/>
            <a:ext cx="3551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Прудников Игорь Леонидович</a:t>
            </a:r>
          </a:p>
          <a:p>
            <a:r>
              <a:rPr lang="ru-RU" sz="1100" dirty="0"/>
              <a:t>(Генеральный директор агентства продвижения инноваций)</a:t>
            </a:r>
            <a:endParaRPr lang="ru-RU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BE8419D-0D8C-4896-B165-CD6DAAD8A2DC}"/>
              </a:ext>
            </a:extLst>
          </p:cNvPr>
          <p:cNvSpPr txBox="1"/>
          <p:nvPr/>
        </p:nvSpPr>
        <p:spPr>
          <a:xfrm>
            <a:off x="0" y="559635"/>
            <a:ext cx="514029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ru-RU" b="1" dirty="0">
                <a:solidFill>
                  <a:srgbClr val="008073"/>
                </a:solidFill>
                <a:latin typeface="Montserrat"/>
              </a:rPr>
              <a:t>30 ноября 2021 г. </a:t>
            </a:r>
            <a:r>
              <a:rPr lang="ru-RU" sz="1200" dirty="0">
                <a:latin typeface="Montserrat"/>
              </a:rPr>
              <a:t>–  открытие программы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01073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A85D341-4E3B-40C5-952E-6BC8B66432BA}"/>
              </a:ext>
            </a:extLst>
          </p:cNvPr>
          <p:cNvSpPr/>
          <p:nvPr/>
        </p:nvSpPr>
        <p:spPr>
          <a:xfrm>
            <a:off x="0" y="0"/>
            <a:ext cx="12192000" cy="114300"/>
          </a:xfrm>
          <a:prstGeom prst="rect">
            <a:avLst/>
          </a:prstGeom>
          <a:solidFill>
            <a:srgbClr val="008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ru-RU" dirty="0">
              <a:cs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25928" y="134372"/>
            <a:ext cx="75770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16" indent="0">
              <a:lnSpc>
                <a:spcPct val="100000"/>
              </a:lnSpc>
              <a:spcBef>
                <a:spcPts val="424"/>
              </a:spcBef>
              <a:buNone/>
              <a:tabLst>
                <a:tab pos="133617" algn="l"/>
              </a:tabLst>
            </a:pPr>
            <a:r>
              <a:rPr lang="ru-RU" sz="2000" b="1" spc="6" dirty="0">
                <a:solidFill>
                  <a:srgbClr val="008073"/>
                </a:solidFill>
                <a:cs typeface="Calibri"/>
              </a:rPr>
              <a:t>Модуль 2. </a:t>
            </a:r>
            <a:r>
              <a:rPr lang="ru-RU" sz="2000" spc="6" dirty="0">
                <a:cs typeface="Calibri"/>
              </a:rPr>
              <a:t>Погружение в государственную программу «Комплексное развитие сельских территорий»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99237" y="883718"/>
            <a:ext cx="11993526" cy="1042269"/>
            <a:chOff x="0" y="1066066"/>
            <a:chExt cx="11993526" cy="1042269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8158716" y="1066066"/>
              <a:ext cx="3834810" cy="1042269"/>
            </a:xfrm>
            <a:prstGeom prst="rect">
              <a:avLst/>
            </a:prstGeom>
            <a:gradFill flip="none" rotWithShape="1">
              <a:gsLst>
                <a:gs pos="0">
                  <a:srgbClr val="008073">
                    <a:tint val="66000"/>
                    <a:satMod val="160000"/>
                  </a:srgbClr>
                </a:gs>
                <a:gs pos="50000">
                  <a:srgbClr val="008073">
                    <a:tint val="44500"/>
                    <a:satMod val="160000"/>
                  </a:srgbClr>
                </a:gs>
                <a:gs pos="100000">
                  <a:srgbClr val="008073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0" y="1068960"/>
              <a:ext cx="7963786" cy="1039375"/>
            </a:xfrm>
            <a:prstGeom prst="rect">
              <a:avLst/>
            </a:prstGeom>
            <a:gradFill flip="none" rotWithShape="1">
              <a:gsLst>
                <a:gs pos="0">
                  <a:srgbClr val="008073">
                    <a:tint val="66000"/>
                    <a:satMod val="160000"/>
                  </a:srgbClr>
                </a:gs>
                <a:gs pos="50000">
                  <a:srgbClr val="008073">
                    <a:tint val="44500"/>
                    <a:satMod val="160000"/>
                  </a:srgbClr>
                </a:gs>
                <a:gs pos="100000">
                  <a:srgbClr val="008073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721" y="1233257"/>
              <a:ext cx="764480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+mj-lt"/>
                </a:rPr>
                <a:t>07.12 - Онлайн Вебинар </a:t>
              </a:r>
              <a:r>
                <a:rPr lang="ru-RU" sz="2000" dirty="0">
                  <a:latin typeface="+mj-lt"/>
                </a:rPr>
                <a:t>«Госпрограмма Комплексное развитие сельских территорий»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00484" y="1195041"/>
              <a:ext cx="35512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/>
                <a:t>Шевелкина Ксения Леонидовна </a:t>
              </a:r>
            </a:p>
            <a:p>
              <a:r>
                <a:rPr lang="ru-RU" sz="1200" dirty="0"/>
                <a:t>(Директор Департамента развития сельских территорий Минсельхоза России)</a:t>
              </a:r>
            </a:p>
          </p:txBody>
        </p:sp>
      </p:grpSp>
      <p:cxnSp>
        <p:nvCxnSpPr>
          <p:cNvPr id="25" name="Прямая соединительная линия 24"/>
          <p:cNvCxnSpPr/>
          <p:nvPr/>
        </p:nvCxnSpPr>
        <p:spPr>
          <a:xfrm flipV="1">
            <a:off x="216195" y="2091225"/>
            <a:ext cx="11355572" cy="42530"/>
          </a:xfrm>
          <a:prstGeom prst="line">
            <a:avLst/>
          </a:prstGeom>
          <a:ln>
            <a:solidFill>
              <a:srgbClr val="FC87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6958" y="2220014"/>
            <a:ext cx="60718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Офлайн видео - лекции: </a:t>
            </a:r>
          </a:p>
          <a:p>
            <a:endParaRPr lang="ru-RU" sz="1400" dirty="0"/>
          </a:p>
          <a:p>
            <a:pPr marL="342900" indent="-342900">
              <a:buAutoNum type="arabicPeriod"/>
            </a:pPr>
            <a:r>
              <a:rPr lang="ru-RU" sz="1400" dirty="0"/>
              <a:t>«Меры поддержки, направленные на развитие сельских территорий» </a:t>
            </a:r>
          </a:p>
          <a:p>
            <a:pPr marL="342900" indent="-342900">
              <a:buAutoNum type="arabicPeriod"/>
            </a:pPr>
            <a:r>
              <a:rPr lang="ru-RU" sz="1400" dirty="0"/>
              <a:t>«Улучшение жилищных условий и развитие жилищного строительства на сельских территориях»</a:t>
            </a:r>
          </a:p>
          <a:p>
            <a:pPr marL="342900" indent="-342900">
              <a:buAutoNum type="arabicPeriod"/>
            </a:pPr>
            <a:r>
              <a:rPr lang="ru-RU" sz="1400" dirty="0"/>
              <a:t>«Льготное кредитование улучшения жилищных условий: виды, условия реализации»</a:t>
            </a:r>
          </a:p>
          <a:p>
            <a:pPr marL="342900" indent="-342900">
              <a:buAutoNum type="arabicPeriod"/>
            </a:pPr>
            <a:r>
              <a:rPr lang="ru-RU" sz="1400" dirty="0"/>
              <a:t>«Содействие занятости сельского населения»</a:t>
            </a:r>
          </a:p>
          <a:p>
            <a:pPr marL="342900" indent="-342900">
              <a:buAutoNum type="arabicPeriod"/>
            </a:pPr>
            <a:r>
              <a:rPr lang="ru-RU" sz="1400" dirty="0"/>
              <a:t>«Благоустройство сельских территорий»</a:t>
            </a:r>
          </a:p>
          <a:p>
            <a:pPr marL="342900" indent="-342900">
              <a:buAutoNum type="arabicPeriod"/>
            </a:pPr>
            <a:r>
              <a:rPr lang="ru-RU" sz="1400" dirty="0"/>
              <a:t>«Формирование комфортной среды»</a:t>
            </a:r>
          </a:p>
          <a:p>
            <a:pPr marL="342900" indent="-342900">
              <a:buAutoNum type="arabicPeriod"/>
            </a:pPr>
            <a:r>
              <a:rPr lang="ru-RU" sz="1400" dirty="0"/>
              <a:t>«Общие принципы и подходы к благоустройству сельских территорий»</a:t>
            </a:r>
          </a:p>
          <a:p>
            <a:pPr marL="342900" indent="-342900">
              <a:buFontTx/>
              <a:buAutoNum type="arabicPeriod"/>
            </a:pPr>
            <a:r>
              <a:rPr lang="ru-RU" sz="1400" dirty="0"/>
              <a:t>«Комплексное   планирование   транспортного   обслуживания   сельских территорий на основе   взаимоувязанного  развития   автомобильных дорог, маршрутной сети и </a:t>
            </a:r>
            <a:r>
              <a:rPr lang="ru-RU" sz="1400" dirty="0" err="1"/>
              <a:t>велоинфраструктуры</a:t>
            </a:r>
            <a:r>
              <a:rPr lang="ru-RU" sz="1400" dirty="0"/>
              <a:t>»</a:t>
            </a:r>
          </a:p>
          <a:p>
            <a:pPr marL="342900" indent="-342900">
              <a:buAutoNum type="arabicPeriod"/>
            </a:pPr>
            <a:r>
              <a:rPr lang="ru-RU" sz="1400" dirty="0"/>
              <a:t>«Современный облик сельских территорий»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88765" y="2670153"/>
            <a:ext cx="60718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10"/>
            </a:pPr>
            <a:r>
              <a:rPr lang="ru-RU" sz="1400" dirty="0"/>
              <a:t>«Методология ведения проектных работ: от концепции до реализации»</a:t>
            </a:r>
          </a:p>
          <a:p>
            <a:pPr marL="342900" indent="-342900">
              <a:buAutoNum type="arabicPeriod" startAt="10"/>
            </a:pPr>
            <a:r>
              <a:rPr lang="ru-RU" sz="1400" dirty="0"/>
              <a:t>«Архитектура и инженерия: выбор значимых решений»</a:t>
            </a:r>
          </a:p>
          <a:p>
            <a:pPr marL="342900" indent="-342900">
              <a:buAutoNum type="arabicPeriod" startAt="10"/>
            </a:pPr>
            <a:r>
              <a:rPr lang="ru-RU" sz="1400" dirty="0"/>
              <a:t>«Вовлечение граждан при реализации проектов»</a:t>
            </a:r>
          </a:p>
          <a:p>
            <a:pPr marL="342900" indent="-342900">
              <a:buAutoNum type="arabicPeriod" startAt="10"/>
            </a:pPr>
            <a:r>
              <a:rPr lang="ru-RU" sz="1400" dirty="0"/>
              <a:t>«Пространственное развитие сельских территорий. Многофункциональные объекты»</a:t>
            </a:r>
          </a:p>
          <a:p>
            <a:pPr marL="342900" indent="-342900">
              <a:buAutoNum type="arabicPeriod" startAt="10"/>
            </a:pPr>
            <a:r>
              <a:rPr lang="ru-RU" sz="1400" dirty="0"/>
              <a:t>«Пространственное развитие сельских территорий. </a:t>
            </a:r>
            <a:br>
              <a:rPr lang="ru-RU" sz="1400" dirty="0"/>
            </a:br>
            <a:r>
              <a:rPr lang="ru-RU" sz="1400" dirty="0"/>
              <a:t>Поселки (пример проекта)»</a:t>
            </a:r>
          </a:p>
          <a:p>
            <a:pPr marL="342900" indent="-342900">
              <a:buAutoNum type="arabicPeriod" startAt="10"/>
            </a:pPr>
            <a:r>
              <a:rPr lang="ru-RU" sz="1400" dirty="0"/>
              <a:t>«Пространственное развитие сельских территорий.»</a:t>
            </a:r>
          </a:p>
          <a:p>
            <a:pPr marL="342900" indent="-342900">
              <a:buAutoNum type="arabicPeriod" startAt="10"/>
            </a:pPr>
            <a:r>
              <a:rPr lang="ru-RU" sz="1400" dirty="0"/>
              <a:t>«Разработка мастер плана проекта»;</a:t>
            </a:r>
          </a:p>
          <a:p>
            <a:pPr marL="342900" indent="-342900">
              <a:buAutoNum type="arabicPeriod" startAt="10"/>
            </a:pPr>
            <a:endParaRPr lang="ru-RU" sz="1400" dirty="0"/>
          </a:p>
          <a:p>
            <a:pPr marL="342900" indent="-342900">
              <a:buAutoNum type="arabicPeriod" startAt="10"/>
            </a:pPr>
            <a:r>
              <a:rPr lang="ru-RU" sz="1400" b="1" i="1" dirty="0">
                <a:solidFill>
                  <a:srgbClr val="008073"/>
                </a:solidFill>
              </a:rPr>
              <a:t>Онлайн-</a:t>
            </a:r>
            <a:r>
              <a:rPr lang="ru-RU" sz="1400" b="1" i="1" dirty="0" err="1">
                <a:solidFill>
                  <a:srgbClr val="008073"/>
                </a:solidFill>
              </a:rPr>
              <a:t>вебинар</a:t>
            </a:r>
            <a:r>
              <a:rPr lang="ru-RU" sz="1400" b="1" i="1" dirty="0">
                <a:solidFill>
                  <a:srgbClr val="008073"/>
                </a:solidFill>
              </a:rPr>
              <a:t> по ИС ЦС АПК (10.12.2021 г. в 10-00 по </a:t>
            </a:r>
            <a:r>
              <a:rPr lang="ru-RU" sz="1400" b="1" i="1" dirty="0" err="1" smtClean="0">
                <a:solidFill>
                  <a:srgbClr val="008073"/>
                </a:solidFill>
              </a:rPr>
              <a:t>Мск</a:t>
            </a:r>
            <a:r>
              <a:rPr lang="ru-RU" sz="1400" b="1" i="1" dirty="0" smtClean="0">
                <a:solidFill>
                  <a:srgbClr val="008073"/>
                </a:solidFill>
              </a:rPr>
              <a:t>).</a:t>
            </a:r>
            <a:endParaRPr lang="ru-RU" sz="1400" b="1" i="1" dirty="0">
              <a:solidFill>
                <a:srgbClr val="008073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116958" y="5561240"/>
            <a:ext cx="11355572" cy="42530"/>
          </a:xfrm>
          <a:prstGeom prst="line">
            <a:avLst/>
          </a:prstGeom>
          <a:ln>
            <a:solidFill>
              <a:srgbClr val="FC87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16957" y="5762302"/>
            <a:ext cx="8282763" cy="885527"/>
          </a:xfrm>
          <a:prstGeom prst="rect">
            <a:avLst/>
          </a:prstGeom>
          <a:gradFill flip="none" rotWithShape="1">
            <a:gsLst>
              <a:gs pos="0">
                <a:srgbClr val="008073">
                  <a:tint val="66000"/>
                  <a:satMod val="160000"/>
                </a:srgbClr>
              </a:gs>
              <a:gs pos="50000">
                <a:srgbClr val="008073">
                  <a:tint val="44500"/>
                  <a:satMod val="160000"/>
                </a:srgbClr>
              </a:gs>
              <a:gs pos="100000">
                <a:srgbClr val="008073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6195" y="5762302"/>
            <a:ext cx="8292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Самостоятельная работа </a:t>
            </a:r>
            <a:r>
              <a:rPr lang="ru-RU" sz="1400" dirty="0"/>
              <a:t>(изучение НПА и дополнительных материалов к лекциям)</a:t>
            </a:r>
            <a:endParaRPr lang="ru-RU" dirty="0"/>
          </a:p>
          <a:p>
            <a:r>
              <a:rPr lang="ru-RU" dirty="0"/>
              <a:t>Тестирование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sz="1400" dirty="0"/>
              <a:t>(- 3 попытки на прохождение теста;</a:t>
            </a:r>
          </a:p>
          <a:p>
            <a:r>
              <a:rPr lang="ru-RU" sz="1400" dirty="0"/>
              <a:t>                                    - доступ к тесту предоставляется до 20 декабря.)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5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A85D341-4E3B-40C5-952E-6BC8B66432BA}"/>
              </a:ext>
            </a:extLst>
          </p:cNvPr>
          <p:cNvSpPr/>
          <p:nvPr/>
        </p:nvSpPr>
        <p:spPr>
          <a:xfrm>
            <a:off x="0" y="0"/>
            <a:ext cx="12192000" cy="114300"/>
          </a:xfrm>
          <a:prstGeom prst="rect">
            <a:avLst/>
          </a:prstGeom>
          <a:solidFill>
            <a:srgbClr val="008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ru-RU" dirty="0">
              <a:cs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97403" y="302609"/>
            <a:ext cx="71705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16" indent="0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tabLst>
                <a:tab pos="133617" algn="l"/>
              </a:tabLst>
            </a:pPr>
            <a:r>
              <a:rPr lang="ru-RU" sz="2000" b="1" spc="6" dirty="0">
                <a:solidFill>
                  <a:srgbClr val="008073"/>
                </a:solidFill>
                <a:cs typeface="Calibri"/>
              </a:rPr>
              <a:t>Модуль 3. </a:t>
            </a:r>
            <a:r>
              <a:rPr lang="ru-RU" sz="2000" spc="6" dirty="0">
                <a:cs typeface="Calibri"/>
              </a:rPr>
              <a:t>Поддержка фермеров и развитие сельского туризма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99237" y="830710"/>
            <a:ext cx="11993526" cy="1042269"/>
            <a:chOff x="0" y="1066066"/>
            <a:chExt cx="11993526" cy="1042269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8158716" y="1066066"/>
              <a:ext cx="3834810" cy="1042269"/>
            </a:xfrm>
            <a:prstGeom prst="rect">
              <a:avLst/>
            </a:prstGeom>
            <a:gradFill flip="none" rotWithShape="1">
              <a:gsLst>
                <a:gs pos="0">
                  <a:srgbClr val="008073">
                    <a:tint val="66000"/>
                    <a:satMod val="160000"/>
                  </a:srgbClr>
                </a:gs>
                <a:gs pos="50000">
                  <a:srgbClr val="008073">
                    <a:tint val="44500"/>
                    <a:satMod val="160000"/>
                  </a:srgbClr>
                </a:gs>
                <a:gs pos="100000">
                  <a:srgbClr val="008073">
                    <a:tint val="23500"/>
                    <a:satMod val="160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0" y="1068960"/>
              <a:ext cx="7963786" cy="1039375"/>
            </a:xfrm>
            <a:prstGeom prst="rect">
              <a:avLst/>
            </a:prstGeom>
            <a:gradFill flip="none" rotWithShape="1">
              <a:gsLst>
                <a:gs pos="0">
                  <a:srgbClr val="008073">
                    <a:tint val="66000"/>
                    <a:satMod val="160000"/>
                  </a:srgbClr>
                </a:gs>
                <a:gs pos="50000">
                  <a:srgbClr val="008073">
                    <a:tint val="44500"/>
                    <a:satMod val="160000"/>
                  </a:srgbClr>
                </a:gs>
                <a:gs pos="100000">
                  <a:srgbClr val="008073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9488" y="1338050"/>
              <a:ext cx="764480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latin typeface="+mj-lt"/>
                </a:rPr>
                <a:t>14.12 - Онлайн Вебинар «Предпринимательство как способ развития сельских территорий» </a:t>
              </a:r>
            </a:p>
          </p:txBody>
        </p:sp>
      </p:grpSp>
      <p:cxnSp>
        <p:nvCxnSpPr>
          <p:cNvPr id="25" name="Прямая соединительная линия 24"/>
          <p:cNvCxnSpPr/>
          <p:nvPr/>
        </p:nvCxnSpPr>
        <p:spPr>
          <a:xfrm flipV="1">
            <a:off x="216195" y="2040421"/>
            <a:ext cx="11355572" cy="42530"/>
          </a:xfrm>
          <a:prstGeom prst="line">
            <a:avLst/>
          </a:prstGeom>
          <a:ln>
            <a:solidFill>
              <a:srgbClr val="FC87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6958" y="2152276"/>
            <a:ext cx="764480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Офлайн видео-лекции: </a:t>
            </a:r>
          </a:p>
          <a:p>
            <a:pPr marL="342900" indent="-342900">
              <a:buAutoNum type="arabicPeriod"/>
            </a:pPr>
            <a:r>
              <a:rPr lang="ru-RU" sz="1600" dirty="0"/>
              <a:t>«Развитие малого и среднего предпринимательства на сельских территория» </a:t>
            </a:r>
          </a:p>
          <a:p>
            <a:pPr marL="342900" indent="-342900">
              <a:buAutoNum type="arabicPeriod"/>
            </a:pPr>
            <a:r>
              <a:rPr lang="ru-RU" sz="1600" dirty="0"/>
              <a:t>«КФХ – формы и создание»</a:t>
            </a:r>
          </a:p>
          <a:p>
            <a:pPr marL="342900" indent="-342900">
              <a:buAutoNum type="arabicPeriod"/>
            </a:pPr>
            <a:r>
              <a:rPr lang="ru-RU" sz="1600" dirty="0"/>
              <a:t>«</a:t>
            </a:r>
            <a:r>
              <a:rPr lang="ru-RU" sz="1600" dirty="0" err="1"/>
              <a:t>СПоК</a:t>
            </a:r>
            <a:r>
              <a:rPr lang="ru-RU" sz="1600" dirty="0"/>
              <a:t> – организационные и экономические основы»</a:t>
            </a:r>
          </a:p>
          <a:p>
            <a:pPr marL="342900" indent="-342900">
              <a:buAutoNum type="arabicPeriod"/>
            </a:pPr>
            <a:r>
              <a:rPr lang="ru-RU" sz="1600" dirty="0"/>
              <a:t>«Поддержка фермеров и сельскохозяйственной кооперации»</a:t>
            </a:r>
          </a:p>
          <a:p>
            <a:pPr marL="342900" indent="-342900">
              <a:buFontTx/>
              <a:buAutoNum type="arabicPeriod"/>
            </a:pPr>
            <a:r>
              <a:rPr lang="ru-RU" sz="1600" dirty="0"/>
              <a:t>«Стратегия формирования мотивации сельских жителей к доходной занятости»</a:t>
            </a:r>
          </a:p>
          <a:p>
            <a:pPr marL="342900" indent="-342900">
              <a:buAutoNum type="arabicPeriod"/>
            </a:pPr>
            <a:r>
              <a:rPr lang="ru-RU" sz="1600" dirty="0"/>
              <a:t>«Эффективные модели межхозяйственного взаимодействия малых форм хозяйствования»</a:t>
            </a:r>
          </a:p>
          <a:p>
            <a:pPr marL="342900" indent="-342900">
              <a:buAutoNum type="arabicPeriod"/>
            </a:pPr>
            <a:r>
              <a:rPr lang="ru-RU" sz="1600" dirty="0"/>
              <a:t>«Государственная поддержка фермеров и коопераций»</a:t>
            </a:r>
          </a:p>
          <a:p>
            <a:pPr marL="342900" indent="-342900">
              <a:buAutoNum type="arabicPeriod"/>
            </a:pPr>
            <a:r>
              <a:rPr lang="ru-RU" sz="1600" dirty="0"/>
              <a:t>«Меры господдержки сельского туризма»</a:t>
            </a:r>
          </a:p>
          <a:p>
            <a:pPr marL="342900" indent="-342900">
              <a:buAutoNum type="arabicPeriod"/>
            </a:pPr>
            <a:r>
              <a:rPr lang="ru-RU" sz="1600" dirty="0"/>
              <a:t>«Событийный туризм как инструмент продвижения территорий»</a:t>
            </a:r>
          </a:p>
          <a:p>
            <a:pPr marL="342900" indent="-342900">
              <a:buAutoNum type="arabicPeriod"/>
            </a:pPr>
            <a:r>
              <a:rPr lang="ru-RU" sz="1600" dirty="0"/>
              <a:t>«Маркетинг сельских территорий. Ценность бренда и роль маркетинга в АПК»</a:t>
            </a:r>
          </a:p>
          <a:p>
            <a:pPr marL="342900" indent="-342900">
              <a:buAutoNum type="arabicPeriod"/>
            </a:pPr>
            <a:r>
              <a:rPr lang="ru-RU" sz="1600" dirty="0"/>
              <a:t>«Территориальная идентичность» </a:t>
            </a:r>
          </a:p>
          <a:p>
            <a:pPr marL="342900" indent="-342900">
              <a:buAutoNum type="arabicPeriod"/>
            </a:pPr>
            <a:r>
              <a:rPr lang="ru-RU" sz="1600" dirty="0"/>
              <a:t>«Народно художественные промыслы»</a:t>
            </a:r>
          </a:p>
          <a:p>
            <a:endParaRPr lang="ru-RU" sz="700" dirty="0"/>
          </a:p>
          <a:p>
            <a:pPr marL="342900" indent="-342900">
              <a:buAutoNum type="arabicPeriod"/>
            </a:pPr>
            <a:endParaRPr lang="ru-RU" sz="16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216195" y="5608907"/>
            <a:ext cx="11355572" cy="42530"/>
          </a:xfrm>
          <a:prstGeom prst="line">
            <a:avLst/>
          </a:prstGeom>
          <a:ln>
            <a:solidFill>
              <a:srgbClr val="FC87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16958" y="5762302"/>
            <a:ext cx="7963786" cy="885527"/>
          </a:xfrm>
          <a:prstGeom prst="rect">
            <a:avLst/>
          </a:prstGeom>
          <a:gradFill flip="none" rotWithShape="1">
            <a:gsLst>
              <a:gs pos="0">
                <a:srgbClr val="008073">
                  <a:tint val="66000"/>
                  <a:satMod val="160000"/>
                </a:srgbClr>
              </a:gs>
              <a:gs pos="50000">
                <a:srgbClr val="008073">
                  <a:tint val="44500"/>
                  <a:satMod val="160000"/>
                </a:srgbClr>
              </a:gs>
              <a:gs pos="100000">
                <a:srgbClr val="008073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6195" y="5762302"/>
            <a:ext cx="8292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Самостоятельная работа </a:t>
            </a:r>
            <a:r>
              <a:rPr lang="ru-RU" sz="1400" dirty="0"/>
              <a:t>(изучение НПА и дополнительных материалов к лекциям)</a:t>
            </a:r>
            <a:endParaRPr lang="ru-RU" dirty="0"/>
          </a:p>
          <a:p>
            <a:r>
              <a:rPr lang="ru-RU" dirty="0"/>
              <a:t>Тестирование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sz="1400" dirty="0"/>
              <a:t>(- 3 попытки на прохождение теста;</a:t>
            </a:r>
          </a:p>
          <a:p>
            <a:r>
              <a:rPr lang="ru-RU" sz="1400" dirty="0"/>
              <a:t>                                    - доступ к тесту предоставляется до 20 декабря.)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DC6B394-A6BF-470C-B69C-C6FF419CEC2A}"/>
              </a:ext>
            </a:extLst>
          </p:cNvPr>
          <p:cNvSpPr txBox="1"/>
          <p:nvPr/>
        </p:nvSpPr>
        <p:spPr>
          <a:xfrm>
            <a:off x="8178965" y="6205065"/>
            <a:ext cx="401303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spAutoFit/>
          </a:bodyPr>
          <a:lstStyle/>
          <a:p>
            <a:r>
              <a:rPr lang="ru-RU" sz="1400" b="1" dirty="0">
                <a:solidFill>
                  <a:srgbClr val="008073"/>
                </a:solidFill>
                <a:latin typeface="Montserrat"/>
              </a:rPr>
              <a:t>21 декабря 2021 г. </a:t>
            </a:r>
            <a:r>
              <a:rPr lang="ru-RU" sz="1100" dirty="0">
                <a:latin typeface="Montserrat"/>
              </a:rPr>
              <a:t>–  закрытие программы обучения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191780" y="5928066"/>
            <a:ext cx="19874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Montserrat"/>
              </a:rPr>
              <a:t>Итоговое тестирование</a:t>
            </a:r>
            <a:endParaRPr lang="ru-RU" sz="1200" b="1" dirty="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3204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FF205B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2818</TotalTime>
  <Words>772</Words>
  <Application>Microsoft Office PowerPoint</Application>
  <PresentationFormat>Широкоэкранный</PresentationFormat>
  <Paragraphs>145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Lato</vt:lpstr>
      <vt:lpstr>Montserrat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Mosaraf</dc:creator>
  <cp:lastModifiedBy>Абрашова Евгения Олеговна</cp:lastModifiedBy>
  <cp:revision>1089</cp:revision>
  <cp:lastPrinted>2021-12-03T16:05:46Z</cp:lastPrinted>
  <dcterms:created xsi:type="dcterms:W3CDTF">2019-01-27T04:56:16Z</dcterms:created>
  <dcterms:modified xsi:type="dcterms:W3CDTF">2021-12-03T16:38:14Z</dcterms:modified>
</cp:coreProperties>
</file>